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3070" r:id="rId5"/>
    <p:sldId id="3071" r:id="rId6"/>
    <p:sldId id="2941" r:id="rId7"/>
    <p:sldId id="3031" r:id="rId8"/>
    <p:sldId id="3036" r:id="rId9"/>
    <p:sldId id="3055" r:id="rId10"/>
    <p:sldId id="2967" r:id="rId11"/>
    <p:sldId id="3024" r:id="rId12"/>
    <p:sldId id="3043" r:id="rId13"/>
    <p:sldId id="3041" r:id="rId14"/>
    <p:sldId id="3045" r:id="rId15"/>
    <p:sldId id="3044" r:id="rId16"/>
    <p:sldId id="3020" r:id="rId17"/>
    <p:sldId id="3051" r:id="rId18"/>
    <p:sldId id="3054" r:id="rId19"/>
    <p:sldId id="3056" r:id="rId20"/>
    <p:sldId id="3058" r:id="rId21"/>
    <p:sldId id="3059" r:id="rId22"/>
    <p:sldId id="3060" r:id="rId23"/>
    <p:sldId id="3019" r:id="rId24"/>
    <p:sldId id="3068" r:id="rId25"/>
    <p:sldId id="3057" r:id="rId26"/>
    <p:sldId id="3062" r:id="rId27"/>
    <p:sldId id="3063" r:id="rId28"/>
    <p:sldId id="3066" r:id="rId29"/>
    <p:sldId id="3069" r:id="rId30"/>
    <p:sldId id="3065" r:id="rId31"/>
    <p:sldId id="3061" r:id="rId32"/>
    <p:sldId id="3064" r:id="rId33"/>
    <p:sldId id="3067" r:id="rId34"/>
    <p:sldId id="3072" r:id="rId35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6752D3-7B7B-7C50-38EF-AA4AB750888A}" name="Margot Leticia Aguilar Fuentes" initials="MF" userId="S::maguilar_ses@pih.org::92c3af7a-62bf-4981-b2c6-af5aeb19f9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mi Carbajal - SES" initials="NCS" lastIdx="49" clrIdx="0">
    <p:extLst>
      <p:ext uri="{19B8F6BF-5375-455C-9EA6-DF929625EA0E}">
        <p15:presenceInfo xmlns:p15="http://schemas.microsoft.com/office/powerpoint/2012/main" userId="S::NCarbajal_SES@pih.org::60ad04a5-fb88-400b-b3f0-406048f122d4" providerId="AD"/>
      </p:ext>
    </p:extLst>
  </p:cmAuthor>
  <p:cmAuthor id="2" name="Daojing Vilca Manrique" initials="DVM" lastIdx="39" clrIdx="1">
    <p:extLst>
      <p:ext uri="{19B8F6BF-5375-455C-9EA6-DF929625EA0E}">
        <p15:presenceInfo xmlns:p15="http://schemas.microsoft.com/office/powerpoint/2012/main" userId="S-1-5-21-1021233833-1385287104-2589876879-1642" providerId="AD"/>
      </p:ext>
    </p:extLst>
  </p:cmAuthor>
  <p:cmAuthor id="3" name="Jesus Peinado" initials="JP" lastIdx="1" clrIdx="2">
    <p:extLst>
      <p:ext uri="{19B8F6BF-5375-455C-9EA6-DF929625EA0E}">
        <p15:presenceInfo xmlns:p15="http://schemas.microsoft.com/office/powerpoint/2012/main" userId="S::jpeinado_ses@pih.org::6dd33107-883c-45c9-a9c9-0562bedb3c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7E0"/>
    <a:srgbClr val="FFCC00"/>
    <a:srgbClr val="FEA402"/>
    <a:srgbClr val="E7C5C3"/>
    <a:srgbClr val="F8981C"/>
    <a:srgbClr val="ED5F9F"/>
    <a:srgbClr val="0A524A"/>
    <a:srgbClr val="EB6E19"/>
    <a:srgbClr val="0844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0A98D-123C-4E3D-A96B-B2BE1707F013}" v="117" dt="2025-05-13T13:50:08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5196" autoAdjust="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-101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FBBB2-DA37-4B79-9FA4-0DE101AFDCA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332A900-526C-4718-A4B7-8014937BAD94}">
      <dgm:prSet phldrT="[Texto]"/>
      <dgm:spPr/>
      <dgm:t>
        <a:bodyPr/>
        <a:lstStyle/>
        <a:p>
          <a:r>
            <a:rPr lang="es-PE" dirty="0"/>
            <a:t>Salud sexual</a:t>
          </a:r>
        </a:p>
      </dgm:t>
    </dgm:pt>
    <dgm:pt modelId="{FA7B9A09-8A7D-4679-8ED6-AC35567B3F4F}" type="parTrans" cxnId="{8852AFC6-2824-4AB8-87F2-AACDB93733CA}">
      <dgm:prSet/>
      <dgm:spPr/>
      <dgm:t>
        <a:bodyPr/>
        <a:lstStyle/>
        <a:p>
          <a:endParaRPr lang="es-PE"/>
        </a:p>
      </dgm:t>
    </dgm:pt>
    <dgm:pt modelId="{4FC23AA2-1D69-47F4-928D-577379168631}" type="sibTrans" cxnId="{8852AFC6-2824-4AB8-87F2-AACDB93733CA}">
      <dgm:prSet/>
      <dgm:spPr/>
      <dgm:t>
        <a:bodyPr/>
        <a:lstStyle/>
        <a:p>
          <a:endParaRPr lang="es-PE"/>
        </a:p>
      </dgm:t>
    </dgm:pt>
    <dgm:pt modelId="{991FC8D9-8B6F-4128-953A-29CD6A5096B8}">
      <dgm:prSet phldrT="[Texto]"/>
      <dgm:spPr/>
      <dgm:t>
        <a:bodyPr/>
        <a:lstStyle/>
        <a:p>
          <a:r>
            <a:rPr lang="es-PE" dirty="0"/>
            <a:t>Salud Mental</a:t>
          </a:r>
        </a:p>
      </dgm:t>
    </dgm:pt>
    <dgm:pt modelId="{06278D5E-1228-4995-A035-C238E94D0D43}" type="parTrans" cxnId="{F6E799AE-741B-4A7C-92DC-F37FC2C46F4D}">
      <dgm:prSet/>
      <dgm:spPr/>
      <dgm:t>
        <a:bodyPr/>
        <a:lstStyle/>
        <a:p>
          <a:endParaRPr lang="es-PE"/>
        </a:p>
      </dgm:t>
    </dgm:pt>
    <dgm:pt modelId="{CC06CDF5-7B47-47EF-895F-B39080379FBF}" type="sibTrans" cxnId="{F6E799AE-741B-4A7C-92DC-F37FC2C46F4D}">
      <dgm:prSet/>
      <dgm:spPr/>
      <dgm:t>
        <a:bodyPr/>
        <a:lstStyle/>
        <a:p>
          <a:endParaRPr lang="es-PE"/>
        </a:p>
      </dgm:t>
    </dgm:pt>
    <dgm:pt modelId="{20ECD21C-7CA6-4ACF-9FC3-5D96A5E0B3A8}">
      <dgm:prSet phldrT="[Texto]"/>
      <dgm:spPr/>
      <dgm:t>
        <a:bodyPr/>
        <a:lstStyle/>
        <a:p>
          <a:r>
            <a:rPr lang="es-PE" dirty="0"/>
            <a:t>Proyección social</a:t>
          </a:r>
        </a:p>
      </dgm:t>
    </dgm:pt>
    <dgm:pt modelId="{01282C3D-1683-4C81-97FB-D5B36AAC7E2A}" type="parTrans" cxnId="{68416018-507C-42BB-A0EB-D9B8A76E589C}">
      <dgm:prSet/>
      <dgm:spPr/>
      <dgm:t>
        <a:bodyPr/>
        <a:lstStyle/>
        <a:p>
          <a:endParaRPr lang="es-PE"/>
        </a:p>
      </dgm:t>
    </dgm:pt>
    <dgm:pt modelId="{AB76D86B-4612-4EE6-9C8C-AFEE6AA859F8}" type="sibTrans" cxnId="{68416018-507C-42BB-A0EB-D9B8A76E589C}">
      <dgm:prSet/>
      <dgm:spPr/>
      <dgm:t>
        <a:bodyPr/>
        <a:lstStyle/>
        <a:p>
          <a:endParaRPr lang="es-PE"/>
        </a:p>
      </dgm:t>
    </dgm:pt>
    <dgm:pt modelId="{40BF0DF4-B6BC-479F-A5B8-4CC222D07E25}" type="pres">
      <dgm:prSet presAssocID="{8B7FBBB2-DA37-4B79-9FA4-0DE101AFDCAE}" presName="Name0" presStyleCnt="0">
        <dgm:presLayoutVars>
          <dgm:dir/>
          <dgm:resizeHandles val="exact"/>
        </dgm:presLayoutVars>
      </dgm:prSet>
      <dgm:spPr/>
    </dgm:pt>
    <dgm:pt modelId="{79F7C096-7F3F-460F-AF46-81B64A5162B1}" type="pres">
      <dgm:prSet presAssocID="{5332A900-526C-4718-A4B7-8014937BAD94}" presName="node" presStyleLbl="node1" presStyleIdx="0" presStyleCnt="3">
        <dgm:presLayoutVars>
          <dgm:bulletEnabled val="1"/>
        </dgm:presLayoutVars>
      </dgm:prSet>
      <dgm:spPr/>
    </dgm:pt>
    <dgm:pt modelId="{DFA1871D-D279-49F6-8D25-EE02755F7B89}" type="pres">
      <dgm:prSet presAssocID="{4FC23AA2-1D69-47F4-928D-577379168631}" presName="sibTrans" presStyleLbl="sibTrans2D1" presStyleIdx="0" presStyleCnt="2"/>
      <dgm:spPr/>
    </dgm:pt>
    <dgm:pt modelId="{CC72C14E-79B6-4A39-919B-44FC258F3298}" type="pres">
      <dgm:prSet presAssocID="{4FC23AA2-1D69-47F4-928D-577379168631}" presName="connectorText" presStyleLbl="sibTrans2D1" presStyleIdx="0" presStyleCnt="2"/>
      <dgm:spPr/>
    </dgm:pt>
    <dgm:pt modelId="{0AFE7A4C-5E3D-40F2-B1A6-12C7DD9138E2}" type="pres">
      <dgm:prSet presAssocID="{991FC8D9-8B6F-4128-953A-29CD6A5096B8}" presName="node" presStyleLbl="node1" presStyleIdx="1" presStyleCnt="3">
        <dgm:presLayoutVars>
          <dgm:bulletEnabled val="1"/>
        </dgm:presLayoutVars>
      </dgm:prSet>
      <dgm:spPr/>
    </dgm:pt>
    <dgm:pt modelId="{3EDBE9B7-E3E6-4419-A74A-F6AE6B23381E}" type="pres">
      <dgm:prSet presAssocID="{CC06CDF5-7B47-47EF-895F-B39080379FBF}" presName="sibTrans" presStyleLbl="sibTrans2D1" presStyleIdx="1" presStyleCnt="2"/>
      <dgm:spPr/>
    </dgm:pt>
    <dgm:pt modelId="{A5BEE118-E642-40EA-ABC1-DB2DCDD0E8FA}" type="pres">
      <dgm:prSet presAssocID="{CC06CDF5-7B47-47EF-895F-B39080379FBF}" presName="connectorText" presStyleLbl="sibTrans2D1" presStyleIdx="1" presStyleCnt="2"/>
      <dgm:spPr/>
    </dgm:pt>
    <dgm:pt modelId="{1D6560C5-0978-4BE6-9C25-8914372042D6}" type="pres">
      <dgm:prSet presAssocID="{20ECD21C-7CA6-4ACF-9FC3-5D96A5E0B3A8}" presName="node" presStyleLbl="node1" presStyleIdx="2" presStyleCnt="3">
        <dgm:presLayoutVars>
          <dgm:bulletEnabled val="1"/>
        </dgm:presLayoutVars>
      </dgm:prSet>
      <dgm:spPr/>
    </dgm:pt>
  </dgm:ptLst>
  <dgm:cxnLst>
    <dgm:cxn modelId="{7372D709-DA44-4E2D-B42F-EF42F919355F}" type="presOf" srcId="{5332A900-526C-4718-A4B7-8014937BAD94}" destId="{79F7C096-7F3F-460F-AF46-81B64A5162B1}" srcOrd="0" destOrd="0" presId="urn:microsoft.com/office/officeart/2005/8/layout/process1"/>
    <dgm:cxn modelId="{E951DB15-72EA-4D77-9899-3A593DB7774C}" type="presOf" srcId="{CC06CDF5-7B47-47EF-895F-B39080379FBF}" destId="{3EDBE9B7-E3E6-4419-A74A-F6AE6B23381E}" srcOrd="0" destOrd="0" presId="urn:microsoft.com/office/officeart/2005/8/layout/process1"/>
    <dgm:cxn modelId="{68416018-507C-42BB-A0EB-D9B8A76E589C}" srcId="{8B7FBBB2-DA37-4B79-9FA4-0DE101AFDCAE}" destId="{20ECD21C-7CA6-4ACF-9FC3-5D96A5E0B3A8}" srcOrd="2" destOrd="0" parTransId="{01282C3D-1683-4C81-97FB-D5B36AAC7E2A}" sibTransId="{AB76D86B-4612-4EE6-9C8C-AFEE6AA859F8}"/>
    <dgm:cxn modelId="{D8DBF639-A816-41A4-A25A-46EAB1B29EA7}" type="presOf" srcId="{20ECD21C-7CA6-4ACF-9FC3-5D96A5E0B3A8}" destId="{1D6560C5-0978-4BE6-9C25-8914372042D6}" srcOrd="0" destOrd="0" presId="urn:microsoft.com/office/officeart/2005/8/layout/process1"/>
    <dgm:cxn modelId="{D02ECF3A-A807-498A-A5AA-BDA9238165C0}" type="presOf" srcId="{4FC23AA2-1D69-47F4-928D-577379168631}" destId="{CC72C14E-79B6-4A39-919B-44FC258F3298}" srcOrd="1" destOrd="0" presId="urn:microsoft.com/office/officeart/2005/8/layout/process1"/>
    <dgm:cxn modelId="{31F0A862-D301-45E6-961C-1F3E63AAFB99}" type="presOf" srcId="{991FC8D9-8B6F-4128-953A-29CD6A5096B8}" destId="{0AFE7A4C-5E3D-40F2-B1A6-12C7DD9138E2}" srcOrd="0" destOrd="0" presId="urn:microsoft.com/office/officeart/2005/8/layout/process1"/>
    <dgm:cxn modelId="{A263EE8A-5CE8-458D-A7AE-81D767296DFB}" type="presOf" srcId="{4FC23AA2-1D69-47F4-928D-577379168631}" destId="{DFA1871D-D279-49F6-8D25-EE02755F7B89}" srcOrd="0" destOrd="0" presId="urn:microsoft.com/office/officeart/2005/8/layout/process1"/>
    <dgm:cxn modelId="{EF4714A4-3755-41C7-88FD-275E98F0D07E}" type="presOf" srcId="{8B7FBBB2-DA37-4B79-9FA4-0DE101AFDCAE}" destId="{40BF0DF4-B6BC-479F-A5B8-4CC222D07E25}" srcOrd="0" destOrd="0" presId="urn:microsoft.com/office/officeart/2005/8/layout/process1"/>
    <dgm:cxn modelId="{F6E799AE-741B-4A7C-92DC-F37FC2C46F4D}" srcId="{8B7FBBB2-DA37-4B79-9FA4-0DE101AFDCAE}" destId="{991FC8D9-8B6F-4128-953A-29CD6A5096B8}" srcOrd="1" destOrd="0" parTransId="{06278D5E-1228-4995-A035-C238E94D0D43}" sibTransId="{CC06CDF5-7B47-47EF-895F-B39080379FBF}"/>
    <dgm:cxn modelId="{8852AFC6-2824-4AB8-87F2-AACDB93733CA}" srcId="{8B7FBBB2-DA37-4B79-9FA4-0DE101AFDCAE}" destId="{5332A900-526C-4718-A4B7-8014937BAD94}" srcOrd="0" destOrd="0" parTransId="{FA7B9A09-8A7D-4679-8ED6-AC35567B3F4F}" sibTransId="{4FC23AA2-1D69-47F4-928D-577379168631}"/>
    <dgm:cxn modelId="{23E738C7-7457-45AB-9D43-BAD95FCDA2F9}" type="presOf" srcId="{CC06CDF5-7B47-47EF-895F-B39080379FBF}" destId="{A5BEE118-E642-40EA-ABC1-DB2DCDD0E8FA}" srcOrd="1" destOrd="0" presId="urn:microsoft.com/office/officeart/2005/8/layout/process1"/>
    <dgm:cxn modelId="{6E00A8DF-E985-427D-969A-7EB44D396B4B}" type="presParOf" srcId="{40BF0DF4-B6BC-479F-A5B8-4CC222D07E25}" destId="{79F7C096-7F3F-460F-AF46-81B64A5162B1}" srcOrd="0" destOrd="0" presId="urn:microsoft.com/office/officeart/2005/8/layout/process1"/>
    <dgm:cxn modelId="{26D7E1B5-83A1-46C8-929B-99E6462F0314}" type="presParOf" srcId="{40BF0DF4-B6BC-479F-A5B8-4CC222D07E25}" destId="{DFA1871D-D279-49F6-8D25-EE02755F7B89}" srcOrd="1" destOrd="0" presId="urn:microsoft.com/office/officeart/2005/8/layout/process1"/>
    <dgm:cxn modelId="{4B9F95EC-A8AF-4D0A-A862-0553F0289A43}" type="presParOf" srcId="{DFA1871D-D279-49F6-8D25-EE02755F7B89}" destId="{CC72C14E-79B6-4A39-919B-44FC258F3298}" srcOrd="0" destOrd="0" presId="urn:microsoft.com/office/officeart/2005/8/layout/process1"/>
    <dgm:cxn modelId="{3C4F4BFD-9317-445A-89B0-2FC2EC6F2467}" type="presParOf" srcId="{40BF0DF4-B6BC-479F-A5B8-4CC222D07E25}" destId="{0AFE7A4C-5E3D-40F2-B1A6-12C7DD9138E2}" srcOrd="2" destOrd="0" presId="urn:microsoft.com/office/officeart/2005/8/layout/process1"/>
    <dgm:cxn modelId="{C069F4E6-B13A-4D5E-8B16-A9D52ACCFC3F}" type="presParOf" srcId="{40BF0DF4-B6BC-479F-A5B8-4CC222D07E25}" destId="{3EDBE9B7-E3E6-4419-A74A-F6AE6B23381E}" srcOrd="3" destOrd="0" presId="urn:microsoft.com/office/officeart/2005/8/layout/process1"/>
    <dgm:cxn modelId="{DAB26BD8-E28E-47A2-BF72-C77B6E213592}" type="presParOf" srcId="{3EDBE9B7-E3E6-4419-A74A-F6AE6B23381E}" destId="{A5BEE118-E642-40EA-ABC1-DB2DCDD0E8FA}" srcOrd="0" destOrd="0" presId="urn:microsoft.com/office/officeart/2005/8/layout/process1"/>
    <dgm:cxn modelId="{8DF54AFD-0875-4B62-8BFE-C0562927C8D1}" type="presParOf" srcId="{40BF0DF4-B6BC-479F-A5B8-4CC222D07E25}" destId="{1D6560C5-0978-4BE6-9C25-8914372042D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7C096-7F3F-460F-AF46-81B64A5162B1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/>
            <a:t>Salud sexual</a:t>
          </a:r>
        </a:p>
      </dsp:txBody>
      <dsp:txXfrm>
        <a:off x="44665" y="2106299"/>
        <a:ext cx="2060143" cy="1206068"/>
      </dsp:txXfrm>
    </dsp:sp>
    <dsp:sp modelId="{DFA1871D-D279-49F6-8D25-EE02755F7B89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2355850" y="2550475"/>
        <a:ext cx="316861" cy="317716"/>
      </dsp:txXfrm>
    </dsp:sp>
    <dsp:sp modelId="{0AFE7A4C-5E3D-40F2-B1A6-12C7DD9138E2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/>
            <a:t>Salud Mental</a:t>
          </a:r>
        </a:p>
      </dsp:txBody>
      <dsp:txXfrm>
        <a:off x="3033928" y="2106299"/>
        <a:ext cx="2060143" cy="1206068"/>
      </dsp:txXfrm>
    </dsp:sp>
    <dsp:sp modelId="{3EDBE9B7-E3E6-4419-A74A-F6AE6B23381E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5345112" y="2550475"/>
        <a:ext cx="316861" cy="317716"/>
      </dsp:txXfrm>
    </dsp:sp>
    <dsp:sp modelId="{1D6560C5-0978-4BE6-9C25-8914372042D6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/>
            <a:t>Proyección social</a:t>
          </a:r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86384F2-F332-4602-9483-169161938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B3161A-5A46-490E-8265-AF4B3EF0FF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BE49BC9-99E6-40A6-9693-E743FDE2AE46}" type="datetimeFigureOut">
              <a:rPr lang="es-PE" smtClean="0"/>
              <a:t>13/05/2025</a:t>
            </a:fld>
            <a:endParaRPr lang="es-PE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53A8200C-E008-4CDD-B8E4-EEC3442595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PE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3DA2BD3C-FCF6-4339-A86A-8910B2B1A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EA51F-0C7D-419A-9601-D33528778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313082-D5CD-43BE-9932-F4176A895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6C754B-F956-4804-BFED-0F4439EC56A5}" type="slidenum">
              <a:rPr lang="es-PE" smtClean="0"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7720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3154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9256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1859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1139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702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1526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299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AHONDAR EN PROBLEMÁTICAS DE ACCESO DE LA ATENCION, SE REQUIERE UN TRABAJO MAS CENTRADO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534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3609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326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844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Cómo se realizaron los CRF y el detalle de cada cuestionario.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8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126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000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563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934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846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C754B-F956-4804-BFED-0F4439EC56A5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391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230F1-E3BB-A64A-B707-3854F3122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266CFD-2A68-1B45-8539-78D60B70D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7762C-40E3-6C44-BA62-C2E7F2D9F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567-AFA2-47FF-A9D1-0E58CCD812C6}" type="datetime1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49079-2038-F840-BA02-D94C9A14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D035F5-98EE-DE4D-A9B8-1F40898C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91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6BEED-EC0E-2844-92E3-3BC12F6C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FBD72E-9058-BA43-A049-45063C89E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7F436-E1D0-894C-AAC3-7404182E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14BB-4031-4C41-A6ED-26711E298D24}" type="datetime1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EBAEAB-B6AD-C248-BC51-CDFFECDC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A5FC6B-827F-C747-8ACA-7AC3AFFB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52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39E69D-BF12-BB49-88CD-636D853F8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628515-AA78-284D-862D-2B0178584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993FC4-6E43-C949-A05F-33E3E10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E6F8-B20C-495E-A8EC-EC386A9C7CA0}" type="datetime1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71D13E-F4EF-884B-8EE4-C4C74ED3A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F51309-54FB-4C48-9E14-11A8BB7A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061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bstract photo"/>
          <p:cNvSpPr>
            <a:spLocks noGrp="1"/>
          </p:cNvSpPr>
          <p:nvPr>
            <p:ph type="pic" sz="quarter" idx="14"/>
          </p:nvPr>
        </p:nvSpPr>
        <p:spPr>
          <a:xfrm>
            <a:off x="3175" y="3174"/>
            <a:ext cx="7310439" cy="6859588"/>
          </a:xfrm>
          <a:custGeom>
            <a:avLst/>
            <a:gdLst>
              <a:gd name="connsiteX0" fmla="*/ 0 w 7310439"/>
              <a:gd name="connsiteY0" fmla="*/ 4383088 h 6859588"/>
              <a:gd name="connsiteX1" fmla="*/ 3956050 w 7310439"/>
              <a:gd name="connsiteY1" fmla="*/ 5895976 h 6859588"/>
              <a:gd name="connsiteX2" fmla="*/ 3956050 w 7310439"/>
              <a:gd name="connsiteY2" fmla="*/ 6859588 h 6859588"/>
              <a:gd name="connsiteX3" fmla="*/ 0 w 7310439"/>
              <a:gd name="connsiteY3" fmla="*/ 6859588 h 6859588"/>
              <a:gd name="connsiteX4" fmla="*/ 7310439 w 7310439"/>
              <a:gd name="connsiteY4" fmla="*/ 3082926 h 6859588"/>
              <a:gd name="connsiteX5" fmla="*/ 6005514 w 7310439"/>
              <a:gd name="connsiteY5" fmla="*/ 6859588 h 6859588"/>
              <a:gd name="connsiteX6" fmla="*/ 4062414 w 7310439"/>
              <a:gd name="connsiteY6" fmla="*/ 6859588 h 6859588"/>
              <a:gd name="connsiteX7" fmla="*/ 4062414 w 7310439"/>
              <a:gd name="connsiteY7" fmla="*/ 3757613 h 6859588"/>
              <a:gd name="connsiteX8" fmla="*/ 3956050 w 7310439"/>
              <a:gd name="connsiteY8" fmla="*/ 106363 h 6859588"/>
              <a:gd name="connsiteX9" fmla="*/ 3956050 w 7310439"/>
              <a:gd name="connsiteY9" fmla="*/ 5781676 h 6859588"/>
              <a:gd name="connsiteX10" fmla="*/ 0 w 7310439"/>
              <a:gd name="connsiteY10" fmla="*/ 4268788 h 6859588"/>
              <a:gd name="connsiteX11" fmla="*/ 0 w 7310439"/>
              <a:gd name="connsiteY11" fmla="*/ 3063876 h 6859588"/>
              <a:gd name="connsiteX12" fmla="*/ 0 w 7310439"/>
              <a:gd name="connsiteY12" fmla="*/ 1 h 6859588"/>
              <a:gd name="connsiteX13" fmla="*/ 3922713 w 7310439"/>
              <a:gd name="connsiteY13" fmla="*/ 1 h 6859588"/>
              <a:gd name="connsiteX14" fmla="*/ 0 w 7310439"/>
              <a:gd name="connsiteY14" fmla="*/ 2930527 h 6859588"/>
              <a:gd name="connsiteX15" fmla="*/ 4062414 w 7310439"/>
              <a:gd name="connsiteY15" fmla="*/ 0 h 6859588"/>
              <a:gd name="connsiteX16" fmla="*/ 5145089 w 7310439"/>
              <a:gd name="connsiteY16" fmla="*/ 0 h 6859588"/>
              <a:gd name="connsiteX17" fmla="*/ 7310439 w 7310439"/>
              <a:gd name="connsiteY17" fmla="*/ 2971801 h 6859588"/>
              <a:gd name="connsiteX18" fmla="*/ 4062414 w 7310439"/>
              <a:gd name="connsiteY18" fmla="*/ 3646488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10439" h="6859588">
                <a:moveTo>
                  <a:pt x="0" y="4383088"/>
                </a:moveTo>
                <a:lnTo>
                  <a:pt x="3956050" y="5895976"/>
                </a:lnTo>
                <a:lnTo>
                  <a:pt x="3956050" y="6859588"/>
                </a:lnTo>
                <a:lnTo>
                  <a:pt x="0" y="6859588"/>
                </a:lnTo>
                <a:close/>
                <a:moveTo>
                  <a:pt x="7310439" y="3082926"/>
                </a:moveTo>
                <a:lnTo>
                  <a:pt x="6005514" y="6859588"/>
                </a:lnTo>
                <a:lnTo>
                  <a:pt x="4062414" y="6859588"/>
                </a:lnTo>
                <a:lnTo>
                  <a:pt x="4062414" y="3757613"/>
                </a:lnTo>
                <a:close/>
                <a:moveTo>
                  <a:pt x="3956050" y="106363"/>
                </a:moveTo>
                <a:lnTo>
                  <a:pt x="3956050" y="5781676"/>
                </a:lnTo>
                <a:lnTo>
                  <a:pt x="0" y="4268788"/>
                </a:lnTo>
                <a:lnTo>
                  <a:pt x="0" y="3063876"/>
                </a:lnTo>
                <a:close/>
                <a:moveTo>
                  <a:pt x="0" y="1"/>
                </a:moveTo>
                <a:lnTo>
                  <a:pt x="3922713" y="1"/>
                </a:lnTo>
                <a:lnTo>
                  <a:pt x="0" y="2930527"/>
                </a:lnTo>
                <a:close/>
                <a:moveTo>
                  <a:pt x="4062414" y="0"/>
                </a:moveTo>
                <a:lnTo>
                  <a:pt x="5145089" y="0"/>
                </a:lnTo>
                <a:lnTo>
                  <a:pt x="7310439" y="2971801"/>
                </a:lnTo>
                <a:lnTo>
                  <a:pt x="4062414" y="364648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902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592579" y="5462584"/>
            <a:ext cx="1741172" cy="85884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1592580" y="5191915"/>
            <a:ext cx="1741172" cy="270669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141729" y="4027484"/>
            <a:ext cx="1741172" cy="85884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6"/>
          <p:cNvSpPr>
            <a:spLocks noGrp="1"/>
          </p:cNvSpPr>
          <p:nvPr>
            <p:ph type="body" sz="quarter" idx="18"/>
          </p:nvPr>
        </p:nvSpPr>
        <p:spPr>
          <a:xfrm>
            <a:off x="1141730" y="3756815"/>
            <a:ext cx="1741172" cy="270669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1141729" y="2586034"/>
            <a:ext cx="1741172" cy="85884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20"/>
          </p:nvPr>
        </p:nvSpPr>
        <p:spPr>
          <a:xfrm>
            <a:off x="1141730" y="2315365"/>
            <a:ext cx="1741172" cy="270669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8968276" y="1129643"/>
            <a:ext cx="1741172" cy="858842"/>
          </a:xfr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8968277" y="858974"/>
            <a:ext cx="1741172" cy="270669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23"/>
          </p:nvPr>
        </p:nvSpPr>
        <p:spPr>
          <a:xfrm>
            <a:off x="9388013" y="2572606"/>
            <a:ext cx="1741172" cy="858842"/>
          </a:xfr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36"/>
          <p:cNvSpPr>
            <a:spLocks noGrp="1"/>
          </p:cNvSpPr>
          <p:nvPr>
            <p:ph type="body" sz="quarter" idx="24"/>
          </p:nvPr>
        </p:nvSpPr>
        <p:spPr>
          <a:xfrm>
            <a:off x="9388014" y="2301937"/>
            <a:ext cx="1741172" cy="270669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8968276" y="5462584"/>
            <a:ext cx="1741172" cy="858842"/>
          </a:xfr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36"/>
          <p:cNvSpPr>
            <a:spLocks noGrp="1"/>
          </p:cNvSpPr>
          <p:nvPr>
            <p:ph type="body" sz="quarter" idx="26"/>
          </p:nvPr>
        </p:nvSpPr>
        <p:spPr>
          <a:xfrm>
            <a:off x="8968277" y="5191915"/>
            <a:ext cx="1741172" cy="270669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7"/>
          </p:nvPr>
        </p:nvSpPr>
        <p:spPr>
          <a:xfrm>
            <a:off x="1592579" y="1129643"/>
            <a:ext cx="1741172" cy="858842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8"/>
          </p:nvPr>
        </p:nvSpPr>
        <p:spPr>
          <a:xfrm>
            <a:off x="1592580" y="858974"/>
            <a:ext cx="1741172" cy="270669"/>
          </a:xfrm>
        </p:spPr>
        <p:txBody>
          <a:bodyPr>
            <a:noAutofit/>
          </a:bodyPr>
          <a:lstStyle>
            <a:lvl1pPr marL="0" indent="0" algn="l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29"/>
          </p:nvPr>
        </p:nvSpPr>
        <p:spPr>
          <a:xfrm>
            <a:off x="9388013" y="3972786"/>
            <a:ext cx="1741172" cy="858842"/>
          </a:xfrm>
        </p:spPr>
        <p:txBody>
          <a:bodyPr>
            <a:noAutofit/>
          </a:bodyPr>
          <a:lstStyle>
            <a:lvl1pPr marL="0" indent="0" algn="r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30"/>
          </p:nvPr>
        </p:nvSpPr>
        <p:spPr>
          <a:xfrm>
            <a:off x="9388014" y="3702117"/>
            <a:ext cx="1741172" cy="270669"/>
          </a:xfrm>
        </p:spPr>
        <p:txBody>
          <a:bodyPr>
            <a:noAutofit/>
          </a:bodyPr>
          <a:lstStyle>
            <a:lvl1pPr marL="0" indent="0" algn="r">
              <a:buNone/>
              <a:defRPr kumimoji="0" lang="en-US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1pPr>
            <a:lvl2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2pPr>
            <a:lvl3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3pPr>
            <a:lvl4pPr>
              <a:defRPr kumimoji="0" lang="en-US" sz="2400" b="1" i="0" u="none" strike="noStrike" kern="1200" cap="none" normalizeH="0" baseline="0" dirty="0" smtClean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4pPr>
            <a:lvl5pPr>
              <a:defRPr kumimoji="0" lang="ru-RU" sz="2400" b="1" i="0" u="none" strike="noStrike" kern="1200" cap="none" normalizeH="0" baseline="0" dirty="0">
                <a:ln>
                  <a:noFill/>
                </a:ln>
                <a:solidFill>
                  <a:srgbClr val="FE2635"/>
                </a:solidFill>
                <a:effectLst/>
                <a:latin typeface="Open Sans" panose="020B06060305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88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38384-7F12-B949-98B7-2A816356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146AE-D888-344E-BD8E-116387DD6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4B5F7A-B1F4-2C47-9C6B-38EBB9BD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561A-1291-4222-AA51-3B74BF56BE29}" type="datetime1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BE516A-39C2-E245-B98F-F5B4487B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661424-2E3F-D741-84BC-E40D3F07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743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D4AF7-EE5F-2240-A9D1-1B160346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5336C-ACC3-D744-BB2F-7517D8C3D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3586D-EC16-5B4F-B0EB-E0E9BD696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A754-56AD-4164-83EE-09010C7DD7B4}" type="datetime1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C15ACE-E376-E44B-BD70-DA77F88A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C0DFF7-A798-5746-8122-96EEDAD3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626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B2DBE-6C63-644A-9BF4-F8ECFC9B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5D0D4D-3005-2242-B659-6CEA3493A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363BF3-BA39-044A-AF5F-F7AF3DF88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B05E75-2EF7-8049-ADE4-58427620A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D67B-B197-4B04-88E6-3372311A6EE2}" type="datetime1">
              <a:rPr lang="es-PE" smtClean="0"/>
              <a:t>13/05/2025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1AE0E-3EF9-FC4C-A694-85266356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E08F60-7D68-2A49-8224-2D35C055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357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31880-1F04-0345-9EC9-F7E46A2A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4D4CE-E9D3-514F-941B-5D1931A32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565BE0-4AD1-EF4E-B967-F2650C786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9034C0-CB93-374D-ADD1-E1EAD83F0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AD825-8875-1845-B069-4F8A718E5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72996B-307C-214B-8A07-80AFF4D2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B7DB-8C4E-42CE-9E4C-E4B796765B25}" type="datetime1">
              <a:rPr lang="es-PE" smtClean="0"/>
              <a:t>13/05/2025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07B276-3189-8C42-957E-2E8B45A02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2B05F2-0126-CA40-B248-023C8EA7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837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E6F78-E1D2-2F46-B9C2-8122F820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645F2B-09B8-D149-90AC-AE6E8352A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8A2E9-7D8C-467B-B2E0-27922DFA7459}" type="datetime1">
              <a:rPr lang="es-PE" smtClean="0"/>
              <a:t>13/05/2025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8843F55-1F52-B64C-AD76-4840EAE9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BFDEAB-5FF8-9241-A76D-C18E97A6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57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7F50B3-CC58-5544-B820-70252F89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78DAE-62C4-4A28-8D00-5CBED48B81A1}" type="datetime1">
              <a:rPr lang="es-PE" smtClean="0"/>
              <a:t>13/05/2025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D97EF2-8619-0942-9E44-B0F2BFDE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AADB3F-3CDE-C94E-B067-84AE1605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868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38049-BA77-BD4E-B9E9-98C697B4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BFC01-7BB7-A74B-B327-FB11B157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B57FF-EA77-2140-ABA3-014FA28F8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9898B0-F28B-224E-A1FF-647E3776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C2CC-0B47-4373-8F39-C5D993E66345}" type="datetime1">
              <a:rPr lang="es-PE" smtClean="0"/>
              <a:t>13/05/2025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20022-CD25-4A43-8C74-6CD82C8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46B1F9-3375-E84E-BF30-4C2CFC12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70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9B431-290A-BA4D-BBAB-E5AC39C9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0A1C90-D080-0C48-91E3-EC8E9ABF2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CB5BC3-F791-B240-922B-1C70F6550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B75DC6-94F8-3A49-BB35-863C4868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AE79-C9E7-4A4E-AAE7-C8328F679EF0}" type="datetime1">
              <a:rPr lang="es-PE" smtClean="0"/>
              <a:t>13/05/2025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D3C0E1-642E-554E-A0F6-3775DEEA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3B3D14-4295-4C41-9783-8C5E2D71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116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1A225E-7D8A-F34D-991E-09C1392B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3C8171-D486-5348-BE7E-4EA5626B6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9A2B-15BF-644E-8274-0E3D619B0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423B-9104-49A9-82F0-2408088E4249}" type="datetime1">
              <a:rPr lang="es-PE" smtClean="0"/>
              <a:t>13/05/2025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FF3C1-8640-6C4A-AF1E-3BDF5A1F1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E3449A-695D-8F4D-BFE4-9CD093C4C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6239D-A20A-E54F-871C-98B45FF9AA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2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7C670EC-15C8-BA5F-E06E-D8425863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s-MX" sz="8100" dirty="0"/>
              <a:t>Lecciones y siguientes pasos en el salud del adolescente</a:t>
            </a:r>
            <a:endParaRPr lang="en-US" sz="81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70115F9-B91D-1883-6654-27E070B1E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s-MX" dirty="0"/>
              <a:t>Programa SAMIA</a:t>
            </a:r>
            <a:endParaRPr lang="es-MX"/>
          </a:p>
          <a:p>
            <a:pPr algn="l"/>
            <a:r>
              <a:rPr lang="es-MX" dirty="0"/>
              <a:t>13/05/2025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2.1.2 SALUD SEXUAL DE LOS ADOLESCENTES 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PAREJA ACTUAL Y MÉTODOS ANTICONCEPTIVOS</a:t>
            </a:r>
            <a:endParaRPr lang="es-P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813645" y="2817951"/>
            <a:ext cx="29239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22% (54) tienen pareja actualmente</a:t>
            </a:r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78% (187) no tiene pareja</a:t>
            </a:r>
            <a:endParaRPr lang="es-PE" dirty="0">
              <a:cs typeface="Calibri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8545876" y="2430308"/>
            <a:ext cx="322932" cy="9844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8839059" y="2492436"/>
            <a:ext cx="297313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6(67%) condón masculino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ea typeface="Calibri" panose="020F0502020204030204"/>
                <a:cs typeface="Calibri" panose="020F0502020204030204"/>
              </a:rPr>
              <a:t>1(11%) píldoras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ea typeface="Calibri" panose="020F0502020204030204"/>
                <a:cs typeface="Calibri" panose="020F0502020204030204"/>
              </a:rPr>
              <a:t>2(22%) No usan ningún método</a:t>
            </a:r>
          </a:p>
        </p:txBody>
      </p:sp>
      <p:pic>
        <p:nvPicPr>
          <p:cNvPr id="5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8B5814B-7ECD-731A-E983-8BD5DB3C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07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6335073" y="2636321"/>
            <a:ext cx="2613275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es-PE" sz="1600" b="1" dirty="0"/>
              <a:t>9 (17%) Sexualmente activos </a:t>
            </a:r>
          </a:p>
          <a:p>
            <a:pPr marL="285750" indent="-198438"/>
            <a:endParaRPr lang="es-PE" sz="1600" dirty="0"/>
          </a:p>
          <a:p>
            <a:pPr marL="285750" indent="-198438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es-PE" sz="1600" dirty="0"/>
              <a:t>45 (83%)  no son sexualmente activos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6299607" y="2654511"/>
            <a:ext cx="299803" cy="1361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ector gratuito concepto de educación sexual lección de salud sexual para jóvenes sistema de anticoncepción y reproducción desarrollo de la pubertad ilustración vectorial aislada">
            <a:extLst>
              <a:ext uri="{FF2B5EF4-FFF2-40B4-BE49-F238E27FC236}">
                <a16:creationId xmlns:a16="http://schemas.microsoft.com/office/drawing/2014/main" id="{BDFA3431-1450-A932-54FA-D933F11C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670" y="1574276"/>
            <a:ext cx="4523763" cy="42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4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2.1.3 SALUD SEXUAL DE LOS ADOLESCENTES 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PRUEBAS DE ITS EN ADOLESCENTES SEXUALMENTE ACTIVOS</a:t>
            </a:r>
            <a:endParaRPr lang="es-P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638632" y="2568845"/>
            <a:ext cx="29239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88.9% (8) no se han hecho ninguna prueba de 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cs typeface="Calibri"/>
              </a:rPr>
              <a:t>11.1% (1) sí se han realizado una prueba de ITS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7774080" y="4723667"/>
            <a:ext cx="322932" cy="9844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8B5814B-7ECD-731A-E983-8BD5DB3C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07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8308560" y="4923528"/>
            <a:ext cx="37224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es-PE" sz="1600" dirty="0"/>
              <a:t>100% (1) no le detectaron ninguna ITS</a:t>
            </a:r>
            <a:endParaRPr lang="es-PE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658" t="14954"/>
          <a:stretch/>
        </p:blipFill>
        <p:spPr>
          <a:xfrm>
            <a:off x="904029" y="2401432"/>
            <a:ext cx="3734603" cy="31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00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2.2 SITUACIÓN DE SALUD DE LOS ADOLESCENTES -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RIESGO DE SALUD MENTAL</a:t>
            </a:r>
            <a:endParaRPr lang="es-PE" sz="2800" dirty="0">
              <a:solidFill>
                <a:schemeClr val="accent4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2" y="2328461"/>
            <a:ext cx="3118585" cy="3118585"/>
          </a:xfrm>
          <a:prstGeom prst="rect">
            <a:avLst/>
          </a:prstGeom>
        </p:spPr>
      </p:pic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5B041F1B-D11A-116E-85F5-400099D6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05" y="250249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89908"/>
              </p:ext>
            </p:extLst>
          </p:nvPr>
        </p:nvGraphicFramePr>
        <p:xfrm>
          <a:off x="3731606" y="2328461"/>
          <a:ext cx="3867385" cy="2547244"/>
        </p:xfrm>
        <a:graphic>
          <a:graphicData uri="http://schemas.openxmlformats.org/drawingml/2006/table">
            <a:tbl>
              <a:tblPr/>
              <a:tblGrid>
                <a:gridCol w="1620700">
                  <a:extLst>
                    <a:ext uri="{9D8B030D-6E8A-4147-A177-3AD203B41FA5}">
                      <a16:colId xmlns:a16="http://schemas.microsoft.com/office/drawing/2014/main" val="2456132190"/>
                    </a:ext>
                  </a:extLst>
                </a:gridCol>
                <a:gridCol w="1029016">
                  <a:extLst>
                    <a:ext uri="{9D8B030D-6E8A-4147-A177-3AD203B41FA5}">
                      <a16:colId xmlns:a16="http://schemas.microsoft.com/office/drawing/2014/main" val="4005963225"/>
                    </a:ext>
                  </a:extLst>
                </a:gridCol>
                <a:gridCol w="1217669">
                  <a:extLst>
                    <a:ext uri="{9D8B030D-6E8A-4147-A177-3AD203B41FA5}">
                      <a16:colId xmlns:a16="http://schemas.microsoft.com/office/drawing/2014/main" val="4052161296"/>
                    </a:ext>
                  </a:extLst>
                </a:gridCol>
              </a:tblGrid>
              <a:tr h="3881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Síntomas de ansiedad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7359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367558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Sí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643889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Síntomas de depresión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2276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46.47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501663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Sí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53.53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870229"/>
                  </a:ext>
                </a:extLst>
              </a:tr>
            </a:tbl>
          </a:graphicData>
        </a:graphic>
      </p:graphicFrame>
      <p:sp>
        <p:nvSpPr>
          <p:cNvPr id="4" name="Abrir llave 3">
            <a:extLst>
              <a:ext uri="{FF2B5EF4-FFF2-40B4-BE49-F238E27FC236}">
                <a16:creationId xmlns:a16="http://schemas.microsoft.com/office/drawing/2014/main" id="{0DE63F0C-6CB8-6CDD-9D1F-B2178AA250C1}"/>
              </a:ext>
            </a:extLst>
          </p:cNvPr>
          <p:cNvSpPr/>
          <p:nvPr/>
        </p:nvSpPr>
        <p:spPr>
          <a:xfrm>
            <a:off x="7696521" y="4239412"/>
            <a:ext cx="422397" cy="915246"/>
          </a:xfrm>
          <a:prstGeom prst="leftBrace">
            <a:avLst>
              <a:gd name="adj1" fmla="val 443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3D03E-6D86-A8FD-D0E8-752F834A02B8}"/>
              </a:ext>
            </a:extLst>
          </p:cNvPr>
          <p:cNvSpPr txBox="1"/>
          <p:nvPr/>
        </p:nvSpPr>
        <p:spPr>
          <a:xfrm>
            <a:off x="8107831" y="4442444"/>
            <a:ext cx="29731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55 (43%) tuvo ideación suicida en los últimos 15 días.</a:t>
            </a: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E83554-E350-AD5B-AD0E-C248176D3074}"/>
              </a:ext>
            </a:extLst>
          </p:cNvPr>
          <p:cNvSpPr txBox="1"/>
          <p:nvPr/>
        </p:nvSpPr>
        <p:spPr>
          <a:xfrm>
            <a:off x="8076898" y="3653127"/>
            <a:ext cx="29731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b="1" dirty="0"/>
              <a:t>De los 129 adolescentes con depresión </a:t>
            </a:r>
            <a:endParaRPr lang="es-ES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053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2.3 SITUACIÓN DE SALUD DE LOS ADOLESCENTES -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RIESGO DE TUBERCULOSIS</a:t>
            </a:r>
            <a:endParaRPr lang="es-PE" sz="2800" dirty="0">
              <a:solidFill>
                <a:schemeClr val="accent4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1" y="2517367"/>
            <a:ext cx="3211206" cy="3211206"/>
          </a:xfrm>
          <a:prstGeom prst="rect">
            <a:avLst/>
          </a:prstGeom>
        </p:spPr>
      </p:pic>
      <p:sp>
        <p:nvSpPr>
          <p:cNvPr id="23" name="Abrir llave 22"/>
          <p:cNvSpPr/>
          <p:nvPr/>
        </p:nvSpPr>
        <p:spPr>
          <a:xfrm>
            <a:off x="6876396" y="3545857"/>
            <a:ext cx="354739" cy="22440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/>
          <p:cNvSpPr txBox="1"/>
          <p:nvPr/>
        </p:nvSpPr>
        <p:spPr>
          <a:xfrm>
            <a:off x="3844033" y="2097777"/>
            <a:ext cx="2923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PE" sz="1600" b="1" dirty="0"/>
              <a:t>En los últimos 15 días: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450307" y="2481587"/>
            <a:ext cx="380992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3.3% (8) tuvo contacto cercano con un familiar con TBC</a:t>
            </a:r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18% (43) tuvo tos</a:t>
            </a:r>
          </a:p>
          <a:p>
            <a:endParaRPr lang="es-PE" dirty="0">
              <a:cs typeface="Calibri"/>
            </a:endParaRPr>
          </a:p>
        </p:txBody>
      </p:sp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5B041F1B-D11A-116E-85F5-400099D6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05" y="250249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166514" y="3652199"/>
            <a:ext cx="2524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s-PE" dirty="0"/>
              <a:t>71.4% (5) diagnóstico negativo</a:t>
            </a:r>
          </a:p>
          <a:p>
            <a:pPr marL="182563" indent="-182563"/>
            <a:endParaRPr lang="es-PE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PE" dirty="0"/>
              <a:t>14.3% (1)  no sabe</a:t>
            </a:r>
          </a:p>
          <a:p>
            <a:endParaRPr lang="es-PE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PE" dirty="0"/>
              <a:t>14.3% (1) tuvo un diagnóstico positivo</a:t>
            </a:r>
          </a:p>
        </p:txBody>
      </p:sp>
      <p:sp>
        <p:nvSpPr>
          <p:cNvPr id="15" name="Abrir llave 14"/>
          <p:cNvSpPr/>
          <p:nvPr/>
        </p:nvSpPr>
        <p:spPr>
          <a:xfrm>
            <a:off x="9374042" y="4760757"/>
            <a:ext cx="336655" cy="11440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374042" y="5082242"/>
            <a:ext cx="252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Se encuentra en tratamiento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83B59C-AE56-54FD-5110-3CEAAA074845}"/>
              </a:ext>
            </a:extLst>
          </p:cNvPr>
          <p:cNvSpPr txBox="1"/>
          <p:nvPr/>
        </p:nvSpPr>
        <p:spPr>
          <a:xfrm>
            <a:off x="3764485" y="3811599"/>
            <a:ext cx="2923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s-PE" sz="1600" b="1" dirty="0"/>
              <a:t>Alguna vez se hizo una prueba: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AAC6AA-A003-A09C-B628-82DFBAEBA0A4}"/>
              </a:ext>
            </a:extLst>
          </p:cNvPr>
          <p:cNvSpPr txBox="1"/>
          <p:nvPr/>
        </p:nvSpPr>
        <p:spPr>
          <a:xfrm>
            <a:off x="3440482" y="4484322"/>
            <a:ext cx="38099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PE"/>
            </a:defPPr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s-PE" dirty="0"/>
              <a:t>3% (10) se hizo una prueba</a:t>
            </a:r>
          </a:p>
        </p:txBody>
      </p:sp>
    </p:spTree>
    <p:extLst>
      <p:ext uri="{BB962C8B-B14F-4D97-AF65-F5344CB8AC3E}">
        <p14:creationId xmlns:p14="http://schemas.microsoft.com/office/powerpoint/2010/main" val="104181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III. ACCESO DE ATENCIÓN DE SALUD DE LOS ADOLESCENTES CON RIESGO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233570"/>
              </p:ext>
            </p:extLst>
          </p:nvPr>
        </p:nvGraphicFramePr>
        <p:xfrm>
          <a:off x="1872647" y="2215980"/>
          <a:ext cx="4585493" cy="2426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226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95768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015544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Acceso de atención de salud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2742269" y="4818454"/>
            <a:ext cx="327811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400" dirty="0"/>
              <a:t>Más de la mitad de adolescentes tuvieron algún riesgo de salud (se estimó un 50%)</a:t>
            </a:r>
          </a:p>
        </p:txBody>
      </p:sp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E63B45F-F14B-F4F5-2490-BAF001F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8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192447E-B5B6-554C-F566-F37DA9194AED}"/>
              </a:ext>
            </a:extLst>
          </p:cNvPr>
          <p:cNvGrpSpPr/>
          <p:nvPr/>
        </p:nvGrpSpPr>
        <p:grpSpPr>
          <a:xfrm>
            <a:off x="6675403" y="2765899"/>
            <a:ext cx="778067" cy="963736"/>
            <a:chOff x="6675403" y="2765899"/>
            <a:chExt cx="778067" cy="963736"/>
          </a:xfrm>
        </p:grpSpPr>
        <p:sp>
          <p:nvSpPr>
            <p:cNvPr id="2" name="Flecha derecha 14">
              <a:extLst>
                <a:ext uri="{FF2B5EF4-FFF2-40B4-BE49-F238E27FC236}">
                  <a16:creationId xmlns:a16="http://schemas.microsoft.com/office/drawing/2014/main" id="{44196270-E6F4-29FC-E095-37750F852605}"/>
                </a:ext>
              </a:extLst>
            </p:cNvPr>
            <p:cNvSpPr/>
            <p:nvPr/>
          </p:nvSpPr>
          <p:spPr>
            <a:xfrm rot="20307279">
              <a:off x="6675403" y="2765899"/>
              <a:ext cx="778067" cy="424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Flecha derecha 14">
              <a:extLst>
                <a:ext uri="{FF2B5EF4-FFF2-40B4-BE49-F238E27FC236}">
                  <a16:creationId xmlns:a16="http://schemas.microsoft.com/office/drawing/2014/main" id="{A2DCD868-FAF0-4476-7A20-B1D867B43093}"/>
                </a:ext>
              </a:extLst>
            </p:cNvPr>
            <p:cNvSpPr/>
            <p:nvPr/>
          </p:nvSpPr>
          <p:spPr>
            <a:xfrm rot="893236">
              <a:off x="6690513" y="3349191"/>
              <a:ext cx="747845" cy="3804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8467DA11-DB3A-6326-538B-170513CAC70E}"/>
              </a:ext>
            </a:extLst>
          </p:cNvPr>
          <p:cNvSpPr txBox="1"/>
          <p:nvPr/>
        </p:nvSpPr>
        <p:spPr>
          <a:xfrm>
            <a:off x="7655231" y="1906545"/>
            <a:ext cx="316030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b="1" dirty="0"/>
              <a:t>De 162 adolescentes con riesgo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576D44-484B-7E62-5B1C-4E8D8472D716}"/>
              </a:ext>
            </a:extLst>
          </p:cNvPr>
          <p:cNvSpPr txBox="1"/>
          <p:nvPr/>
        </p:nvSpPr>
        <p:spPr>
          <a:xfrm>
            <a:off x="7655230" y="2430989"/>
            <a:ext cx="31603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129 (80%) accedieron a una atención de salud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49A95B-DD10-DA5D-3E34-EE08FC047FB2}"/>
              </a:ext>
            </a:extLst>
          </p:cNvPr>
          <p:cNvSpPr txBox="1"/>
          <p:nvPr/>
        </p:nvSpPr>
        <p:spPr>
          <a:xfrm>
            <a:off x="7670731" y="3419925"/>
            <a:ext cx="31603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33 (20%) no accedieron a una atención de salud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03CA634-8BB8-4DEB-92E5-907F81EABAB7}"/>
              </a:ext>
            </a:extLst>
          </p:cNvPr>
          <p:cNvSpPr txBox="1"/>
          <p:nvPr/>
        </p:nvSpPr>
        <p:spPr>
          <a:xfrm>
            <a:off x="7083874" y="4266275"/>
            <a:ext cx="433401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400" i="1" dirty="0"/>
              <a:t>El motivo principal de no asistencia es porque no contaban con tiempo por estudios o trabajo. </a:t>
            </a:r>
          </a:p>
        </p:txBody>
      </p:sp>
      <p:pic>
        <p:nvPicPr>
          <p:cNvPr id="1026" name="Picture 2" descr="Vector gratuito ilustración plana del día internacional de las enferme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9" y="4818454"/>
            <a:ext cx="1740780" cy="1740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4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3.1 ACCESO DE ATENCIÓN DE SALUD DE LOS ADOLESCENTES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</a:rPr>
              <a:t> - 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TOTAL DE ATENCIONES BRINDADAS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723162"/>
              </p:ext>
            </p:extLst>
          </p:nvPr>
        </p:nvGraphicFramePr>
        <p:xfrm>
          <a:off x="1872647" y="2215980"/>
          <a:ext cx="4585493" cy="39985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226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95768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015544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atenciones brindadas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endParaRPr lang="es-PE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Evaluación integral del adolescente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Atención por el consultorio de Psicología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por SAME/CADSA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63136245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 de Rayos X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45457759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Otras atenciones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69382373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</a:tbl>
          </a:graphicData>
        </a:graphic>
      </p:graphicFrame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E63B45F-F14B-F4F5-2490-BAF001F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8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467DA11-DB3A-6326-538B-170513CAC70E}"/>
              </a:ext>
            </a:extLst>
          </p:cNvPr>
          <p:cNvSpPr txBox="1"/>
          <p:nvPr/>
        </p:nvSpPr>
        <p:spPr>
          <a:xfrm>
            <a:off x="6666666" y="2322445"/>
            <a:ext cx="3160303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b="1" dirty="0"/>
              <a:t>El total de atenciones brindadas a los adolescentes de riesgo fueron 206, de las cuales:</a:t>
            </a:r>
          </a:p>
          <a:p>
            <a:pPr algn="just"/>
            <a:endParaRPr lang="es-PE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/>
              <a:t>El 70% (114) recibió atención en EVA.</a:t>
            </a:r>
          </a:p>
          <a:p>
            <a:pPr algn="just"/>
            <a:endParaRPr lang="es-PE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/>
              <a:t>El 24.4% (40) fue atendido </a:t>
            </a:r>
            <a:r>
              <a:rPr lang="es-PE" sz="1400" b="1" dirty="0"/>
              <a:t>además </a:t>
            </a:r>
            <a:r>
              <a:rPr lang="es-PE" sz="1400" dirty="0"/>
              <a:t>por un Psicólogo en un puesto de salud o por SAME/CADSA.</a:t>
            </a:r>
          </a:p>
          <a:p>
            <a:pPr algn="just"/>
            <a:endParaRPr lang="es-PE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400" dirty="0"/>
              <a:t>El 57% (29) de los adolescentes con riesgo de TBC se les hizo rayos X.</a:t>
            </a: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C062ED7F-26B6-11EB-42AA-79A7CA95A5B0}"/>
              </a:ext>
            </a:extLst>
          </p:cNvPr>
          <p:cNvSpPr/>
          <p:nvPr/>
        </p:nvSpPr>
        <p:spPr>
          <a:xfrm>
            <a:off x="9888543" y="3571616"/>
            <a:ext cx="336655" cy="11440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E62681-4B1C-416A-1269-E2E01A359B26}"/>
              </a:ext>
            </a:extLst>
          </p:cNvPr>
          <p:cNvSpPr txBox="1"/>
          <p:nvPr/>
        </p:nvSpPr>
        <p:spPr>
          <a:xfrm>
            <a:off x="10319353" y="3571616"/>
            <a:ext cx="1473501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400" dirty="0"/>
              <a:t>Menos del 1% solo recibió atención psicológica, más no EVA.</a:t>
            </a:r>
          </a:p>
        </p:txBody>
      </p:sp>
    </p:spTree>
    <p:extLst>
      <p:ext uri="{BB962C8B-B14F-4D97-AF65-F5344CB8AC3E}">
        <p14:creationId xmlns:p14="http://schemas.microsoft.com/office/powerpoint/2010/main" val="159125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IV. SITUACIÓN DE SALUD DE LOS ADOLESCENTES                    (</a:t>
            </a:r>
            <a:r>
              <a:rPr lang="es-ES" sz="2800" dirty="0" err="1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Pos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 intervención)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r="47619" b="49599"/>
          <a:stretch/>
        </p:blipFill>
        <p:spPr>
          <a:xfrm>
            <a:off x="1408704" y="1705042"/>
            <a:ext cx="2677887" cy="42124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94759" y="2551837"/>
            <a:ext cx="346869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b="1" dirty="0"/>
              <a:t>194 adolescentes han completado 4 cuestionarios: </a:t>
            </a:r>
          </a:p>
          <a:p>
            <a:pPr algn="ctr"/>
            <a:r>
              <a:rPr lang="es-PE" dirty="0"/>
              <a:t>CUSA (Salud sexual)</a:t>
            </a:r>
          </a:p>
          <a:p>
            <a:pPr algn="ctr"/>
            <a:r>
              <a:rPr lang="es-PE" dirty="0"/>
              <a:t>PHQ-9 Y GAD-7 (Salud mental)</a:t>
            </a:r>
          </a:p>
          <a:p>
            <a:pPr algn="ctr"/>
            <a:r>
              <a:rPr lang="es-PE" dirty="0"/>
              <a:t>PETE (Percepciones del proyecto)</a:t>
            </a:r>
          </a:p>
          <a:p>
            <a:pPr algn="ctr"/>
            <a:endParaRPr lang="es-PE" dirty="0"/>
          </a:p>
        </p:txBody>
      </p:sp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E63B45F-F14B-F4F5-2490-BAF001F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8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4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4.1 SALUD SEXUAL DE LOS ADOLESCENTES-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INICIO DE LA PRIMERA RELACIÓN SEXUAL Y NÚMERO DE PAREJAS EN LOS ÚLTIMOS 12 MESES</a:t>
            </a:r>
            <a:endParaRPr lang="es-P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9099" y="2428198"/>
            <a:ext cx="29239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16% (31) ya han iniciado su vida sexual</a:t>
            </a:r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84% (163) aún no ha iniciado su vida sexual</a:t>
            </a:r>
            <a:endParaRPr lang="es-PE" dirty="0"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3" y="1985209"/>
            <a:ext cx="3438807" cy="346379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6908945" y="2355498"/>
            <a:ext cx="299803" cy="1361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8B5814B-7ECD-731A-E983-8BD5DB3C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07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80115" y="3297911"/>
            <a:ext cx="196916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200" i="1" dirty="0"/>
              <a:t>Mediana: 15 años (12-17)</a:t>
            </a:r>
            <a:endParaRPr lang="es-PE" sz="1200" i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414694" y="2497692"/>
            <a:ext cx="327569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E" sz="1600" dirty="0"/>
              <a:t>29(94%) tuvo entre 1 a 2 parejas sexuales</a:t>
            </a:r>
          </a:p>
          <a:p>
            <a:r>
              <a:rPr lang="es-PE" sz="1600" dirty="0">
                <a:ea typeface="Calibri" panose="020F0502020204030204"/>
                <a:cs typeface="Calibri" panose="020F0502020204030204"/>
              </a:rPr>
              <a:t>2(6%) tuvo de 3 a más parejas sexuales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E592487-F61A-28BB-EF22-225A00607746}"/>
              </a:ext>
            </a:extLst>
          </p:cNvPr>
          <p:cNvSpPr/>
          <p:nvPr/>
        </p:nvSpPr>
        <p:spPr>
          <a:xfrm>
            <a:off x="7933790" y="3574910"/>
            <a:ext cx="2999539" cy="2537334"/>
          </a:xfrm>
          <a:prstGeom prst="ellipse">
            <a:avLst/>
          </a:prstGeom>
          <a:solidFill>
            <a:srgbClr val="FEA402"/>
          </a:solidFill>
          <a:ln>
            <a:solidFill>
              <a:srgbClr val="FEA4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ADOLESCENTES SEXUALMENTE ACTIVOS</a:t>
            </a:r>
          </a:p>
          <a:p>
            <a:pPr algn="ctr"/>
            <a:r>
              <a:rPr lang="es-PE" b="1" dirty="0"/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9043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4.2 SALUD SEXUAL DE LOS ADOLESCENTES 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PAREJA ACTUAL Y MÉTODOS ANTICONCEPTIVOS</a:t>
            </a:r>
            <a:endParaRPr lang="es-P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813645" y="2817951"/>
            <a:ext cx="29239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22% (45) tienen pareja actualmente</a:t>
            </a:r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78% (187) no tiene pareja</a:t>
            </a:r>
            <a:endParaRPr lang="es-PE" dirty="0">
              <a:cs typeface="Calibri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8545876" y="2430308"/>
            <a:ext cx="322932" cy="9844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8868808" y="2172755"/>
            <a:ext cx="297313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/>
              <a:t>7(70%) condón masculino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ea typeface="Calibri" panose="020F0502020204030204"/>
                <a:cs typeface="Calibri" panose="020F0502020204030204"/>
              </a:rPr>
              <a:t>2(20%) píldoras de emergencia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ea typeface="Calibri" panose="020F0502020204030204"/>
                <a:cs typeface="Calibri" panose="020F0502020204030204"/>
              </a:rPr>
              <a:t>1(10%) implante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ea typeface="Calibri" panose="020F0502020204030204"/>
                <a:cs typeface="Calibri" panose="020F0502020204030204"/>
              </a:rPr>
              <a:t>2(20%) No usan ningún método</a:t>
            </a:r>
          </a:p>
        </p:txBody>
      </p:sp>
      <p:pic>
        <p:nvPicPr>
          <p:cNvPr id="5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8B5814B-7ECD-731A-E983-8BD5DB3C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07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6335073" y="2636321"/>
            <a:ext cx="2613275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es-PE" sz="1600" dirty="0"/>
              <a:t>10 (17%) Sexualmente activos </a:t>
            </a:r>
          </a:p>
          <a:p>
            <a:pPr marL="285750" indent="-198438"/>
            <a:endParaRPr lang="es-PE" sz="1600" dirty="0"/>
          </a:p>
          <a:p>
            <a:pPr marL="285750" indent="-198438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285750" indent="-198438">
              <a:buFont typeface="Arial" panose="020B0604020202020204" pitchFamily="34" charset="0"/>
              <a:buChar char="•"/>
            </a:pPr>
            <a:r>
              <a:rPr lang="es-PE" sz="1600" dirty="0"/>
              <a:t>35 (83%)  no son sexualmente activos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7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6299607" y="2654511"/>
            <a:ext cx="299803" cy="1361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ector gratuito concepto de educación sexual lección de salud sexual para jóvenes sistema de anticoncepción y reproducción desarrollo de la pubertad ilustración vectorial aislada">
            <a:extLst>
              <a:ext uri="{FF2B5EF4-FFF2-40B4-BE49-F238E27FC236}">
                <a16:creationId xmlns:a16="http://schemas.microsoft.com/office/drawing/2014/main" id="{BDFA3431-1450-A932-54FA-D933F11C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670" y="1574276"/>
            <a:ext cx="4523763" cy="42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1">
            <a:extLst>
              <a:ext uri="{FF2B5EF4-FFF2-40B4-BE49-F238E27FC236}">
                <a16:creationId xmlns:a16="http://schemas.microsoft.com/office/drawing/2014/main" id="{14300DCC-B2A7-57EB-8CD9-0193259D6628}"/>
              </a:ext>
            </a:extLst>
          </p:cNvPr>
          <p:cNvSpPr/>
          <p:nvPr/>
        </p:nvSpPr>
        <p:spPr>
          <a:xfrm>
            <a:off x="7174357" y="4904437"/>
            <a:ext cx="299803" cy="1361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37CCB0-0BC3-9BFE-6A30-9911C47F8118}"/>
              </a:ext>
            </a:extLst>
          </p:cNvPr>
          <p:cNvSpPr txBox="1"/>
          <p:nvPr/>
        </p:nvSpPr>
        <p:spPr>
          <a:xfrm>
            <a:off x="7474160" y="5206132"/>
            <a:ext cx="625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es-PE" dirty="0"/>
              <a:t>3</a:t>
            </a:r>
            <a:r>
              <a:rPr lang="es-PE" sz="1800" dirty="0"/>
              <a:t> (17%) Sexualmente activos </a:t>
            </a:r>
          </a:p>
        </p:txBody>
      </p:sp>
    </p:spTree>
    <p:extLst>
      <p:ext uri="{BB962C8B-B14F-4D97-AF65-F5344CB8AC3E}">
        <p14:creationId xmlns:p14="http://schemas.microsoft.com/office/powerpoint/2010/main" val="89781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4.3 SALUD SEXUAL DE LOS ADOLESCENTES 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PRUEBAS DE ITS EN ADOLESCENTES SEXUALMENTE ACTIVOS</a:t>
            </a:r>
            <a:endParaRPr lang="es-P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638632" y="2568845"/>
            <a:ext cx="29239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80% (8) no se han hecho ninguna prueba de 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cs typeface="Calibri"/>
              </a:rPr>
              <a:t>20% (2) sí se han realizado una prueba de ITS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7774080" y="4523804"/>
            <a:ext cx="322932" cy="9844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8B5814B-7ECD-731A-E983-8BD5DB3C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07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8097012" y="4846392"/>
            <a:ext cx="37224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198438">
              <a:buFont typeface="Arial" panose="020B0604020202020204" pitchFamily="34" charset="0"/>
              <a:buChar char="•"/>
            </a:pPr>
            <a:r>
              <a:rPr lang="es-PE" sz="1600" dirty="0"/>
              <a:t>100% (1) no le detectaron ninguna ITS</a:t>
            </a:r>
            <a:endParaRPr lang="es-PE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658" t="14954"/>
          <a:stretch/>
        </p:blipFill>
        <p:spPr>
          <a:xfrm>
            <a:off x="904029" y="2401432"/>
            <a:ext cx="3734603" cy="31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4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8FF066B-A710-8A6D-F7AD-84DBC5A2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MX" sz="6600"/>
              <a:t>Agenda</a:t>
            </a:r>
            <a:endParaRPr lang="en-US" sz="66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CFF233-5559-75A8-5974-E98E2514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s-MX" sz="2400"/>
              <a:t>¿Qué se hizo?</a:t>
            </a:r>
          </a:p>
          <a:p>
            <a:r>
              <a:rPr lang="es-MX" sz="2400"/>
              <a:t>¿Qué se puede hacer?</a:t>
            </a:r>
            <a:endParaRPr lang="en-US" sz="240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B361C6-7D67-68BC-7ACB-211CE145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83496" y="4892040"/>
            <a:ext cx="1673352" cy="1005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3E6239D-A20A-E54F-871C-98B45FF9AA44}" type="slidenum">
              <a:rPr lang="es-PE" sz="66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s-PE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8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4.4 SALUD SEXUAL DE LOS ADOLESCENTES 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EMBARAZO ADOLESCENTE</a:t>
            </a:r>
            <a:endParaRPr lang="es-PE" sz="2800" dirty="0">
              <a:solidFill>
                <a:schemeClr val="accent4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" b="100000" l="21389" r="7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2408" r="25787" b="3282"/>
          <a:stretch/>
        </p:blipFill>
        <p:spPr>
          <a:xfrm>
            <a:off x="2341005" y="1412937"/>
            <a:ext cx="2401289" cy="499696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548375" y="2627588"/>
            <a:ext cx="3095249" cy="246137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Mujeres actualmente embarazadas 1% (2) </a:t>
            </a:r>
          </a:p>
        </p:txBody>
      </p:sp>
      <p:pic>
        <p:nvPicPr>
          <p:cNvPr id="7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43A5ABE9-AD05-8EB4-E781-CD29D2D9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05" y="250249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681B720-714B-CEE3-23E5-901F3676BD6E}"/>
              </a:ext>
            </a:extLst>
          </p:cNvPr>
          <p:cNvGrpSpPr/>
          <p:nvPr/>
        </p:nvGrpSpPr>
        <p:grpSpPr>
          <a:xfrm>
            <a:off x="7898510" y="3376409"/>
            <a:ext cx="778067" cy="963736"/>
            <a:chOff x="6675403" y="2765899"/>
            <a:chExt cx="778067" cy="963736"/>
          </a:xfrm>
        </p:grpSpPr>
        <p:sp>
          <p:nvSpPr>
            <p:cNvPr id="6" name="Flecha derecha 14">
              <a:extLst>
                <a:ext uri="{FF2B5EF4-FFF2-40B4-BE49-F238E27FC236}">
                  <a16:creationId xmlns:a16="http://schemas.microsoft.com/office/drawing/2014/main" id="{D1D79284-EC0F-8B3F-6948-163C4E923FB2}"/>
                </a:ext>
              </a:extLst>
            </p:cNvPr>
            <p:cNvSpPr/>
            <p:nvPr/>
          </p:nvSpPr>
          <p:spPr>
            <a:xfrm rot="20307279">
              <a:off x="6675403" y="2765899"/>
              <a:ext cx="778067" cy="424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Flecha derecha 14">
              <a:extLst>
                <a:ext uri="{FF2B5EF4-FFF2-40B4-BE49-F238E27FC236}">
                  <a16:creationId xmlns:a16="http://schemas.microsoft.com/office/drawing/2014/main" id="{01D53C4E-1CEC-C471-E242-ECBDCBEAADB5}"/>
                </a:ext>
              </a:extLst>
            </p:cNvPr>
            <p:cNvSpPr/>
            <p:nvPr/>
          </p:nvSpPr>
          <p:spPr>
            <a:xfrm rot="893236">
              <a:off x="6690513" y="3349191"/>
              <a:ext cx="747845" cy="3804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1C5980F-8210-4719-4658-378711B488C7}"/>
              </a:ext>
            </a:extLst>
          </p:cNvPr>
          <p:cNvSpPr txBox="1"/>
          <p:nvPr/>
        </p:nvSpPr>
        <p:spPr>
          <a:xfrm>
            <a:off x="8931463" y="3026003"/>
            <a:ext cx="24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50% (1) presentó riesgo de salud sexual leve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8E8D1A-611F-C1AC-6661-41D3B3A8BE36}"/>
              </a:ext>
            </a:extLst>
          </p:cNvPr>
          <p:cNvSpPr txBox="1"/>
          <p:nvPr/>
        </p:nvSpPr>
        <p:spPr>
          <a:xfrm>
            <a:off x="8931463" y="3962255"/>
            <a:ext cx="24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50 (1) no presentó riesgo de salud sexual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5FF454E-098D-4736-55FC-B14D1D3936C7}"/>
              </a:ext>
            </a:extLst>
          </p:cNvPr>
          <p:cNvSpPr txBox="1"/>
          <p:nvPr/>
        </p:nvSpPr>
        <p:spPr>
          <a:xfrm>
            <a:off x="8847923" y="4906427"/>
            <a:ext cx="258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i="1" dirty="0"/>
              <a:t>*1 varón con pareja embarazada (no presentó riesgo de salud)</a:t>
            </a:r>
          </a:p>
        </p:txBody>
      </p:sp>
    </p:spTree>
    <p:extLst>
      <p:ext uri="{BB962C8B-B14F-4D97-AF65-F5344CB8AC3E}">
        <p14:creationId xmlns:p14="http://schemas.microsoft.com/office/powerpoint/2010/main" val="208258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SITUACIÓN DE SALUD DE LOS ADOLESCENTES -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SALUD MENTAL (</a:t>
            </a:r>
            <a:r>
              <a:rPr lang="es-ES" sz="2800" dirty="0" err="1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Pos</a:t>
            </a:r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 intervención)</a:t>
            </a:r>
            <a:endParaRPr lang="es-PE" sz="2800" dirty="0">
              <a:solidFill>
                <a:schemeClr val="accent4">
                  <a:lumMod val="50000"/>
                </a:schemeClr>
              </a:solidFill>
              <a:latin typeface="Trebuchet M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2" y="2328461"/>
            <a:ext cx="3118585" cy="3118585"/>
          </a:xfrm>
          <a:prstGeom prst="rect">
            <a:avLst/>
          </a:prstGeom>
        </p:spPr>
      </p:pic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5B041F1B-D11A-116E-85F5-400099D6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05" y="250249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6246"/>
              </p:ext>
            </p:extLst>
          </p:nvPr>
        </p:nvGraphicFramePr>
        <p:xfrm>
          <a:off x="3731606" y="2328461"/>
          <a:ext cx="3867385" cy="2547244"/>
        </p:xfrm>
        <a:graphic>
          <a:graphicData uri="http://schemas.openxmlformats.org/drawingml/2006/table">
            <a:tbl>
              <a:tblPr/>
              <a:tblGrid>
                <a:gridCol w="1620700">
                  <a:extLst>
                    <a:ext uri="{9D8B030D-6E8A-4147-A177-3AD203B41FA5}">
                      <a16:colId xmlns:a16="http://schemas.microsoft.com/office/drawing/2014/main" val="2456132190"/>
                    </a:ext>
                  </a:extLst>
                </a:gridCol>
                <a:gridCol w="1029016">
                  <a:extLst>
                    <a:ext uri="{9D8B030D-6E8A-4147-A177-3AD203B41FA5}">
                      <a16:colId xmlns:a16="http://schemas.microsoft.com/office/drawing/2014/main" val="4005963225"/>
                    </a:ext>
                  </a:extLst>
                </a:gridCol>
                <a:gridCol w="1217669">
                  <a:extLst>
                    <a:ext uri="{9D8B030D-6E8A-4147-A177-3AD203B41FA5}">
                      <a16:colId xmlns:a16="http://schemas.microsoft.com/office/drawing/2014/main" val="4052161296"/>
                    </a:ext>
                  </a:extLst>
                </a:gridCol>
              </a:tblGrid>
              <a:tr h="3881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Síntomas de ansiedad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7359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367558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Sí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643889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Síntomas de depresión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881" marR="4881" marT="4881" marB="351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2276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9501663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Sí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4881" marR="4881" marT="4881" marB="351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0870229"/>
                  </a:ext>
                </a:extLst>
              </a:tr>
            </a:tbl>
          </a:graphicData>
        </a:graphic>
      </p:graphicFrame>
      <p:sp>
        <p:nvSpPr>
          <p:cNvPr id="4" name="Abrir llave 3">
            <a:extLst>
              <a:ext uri="{FF2B5EF4-FFF2-40B4-BE49-F238E27FC236}">
                <a16:creationId xmlns:a16="http://schemas.microsoft.com/office/drawing/2014/main" id="{0DE63F0C-6CB8-6CDD-9D1F-B2178AA250C1}"/>
              </a:ext>
            </a:extLst>
          </p:cNvPr>
          <p:cNvSpPr/>
          <p:nvPr/>
        </p:nvSpPr>
        <p:spPr>
          <a:xfrm>
            <a:off x="7696521" y="4239412"/>
            <a:ext cx="422397" cy="915246"/>
          </a:xfrm>
          <a:prstGeom prst="leftBrace">
            <a:avLst>
              <a:gd name="adj1" fmla="val 443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33D03E-6D86-A8FD-D0E8-752F834A02B8}"/>
              </a:ext>
            </a:extLst>
          </p:cNvPr>
          <p:cNvSpPr txBox="1"/>
          <p:nvPr/>
        </p:nvSpPr>
        <p:spPr>
          <a:xfrm>
            <a:off x="8107831" y="4442444"/>
            <a:ext cx="29731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38 (31%) tuvo ideación suicida en los últimos 15 días.</a:t>
            </a: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E83554-E350-AD5B-AD0E-C248176D3074}"/>
              </a:ext>
            </a:extLst>
          </p:cNvPr>
          <p:cNvSpPr txBox="1"/>
          <p:nvPr/>
        </p:nvSpPr>
        <p:spPr>
          <a:xfrm>
            <a:off x="8076898" y="3653127"/>
            <a:ext cx="29731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b="1" dirty="0"/>
              <a:t>De los 120 adolescentes con depresión </a:t>
            </a:r>
            <a:endParaRPr lang="es-ES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864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1">
            <a:extLst>
              <a:ext uri="{FF2B5EF4-FFF2-40B4-BE49-F238E27FC236}">
                <a16:creationId xmlns:a16="http://schemas.microsoft.com/office/drawing/2014/main" id="{D5001E63-A16D-4347-9E69-2107BBC75C23}"/>
              </a:ext>
            </a:extLst>
          </p:cNvPr>
          <p:cNvSpPr txBox="1">
            <a:spLocks/>
          </p:cNvSpPr>
          <p:nvPr/>
        </p:nvSpPr>
        <p:spPr>
          <a:xfrm>
            <a:off x="917313" y="307391"/>
            <a:ext cx="9908341" cy="96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r>
              <a:rPr lang="es-ES" dirty="0">
                <a:latin typeface="Trebuchet MS" panose="020B0603020202020204" pitchFamily="34" charset="0"/>
              </a:rPr>
              <a:t>PERCEPCIÓN SOBRE LA ATENCIÓN DE SALUD</a:t>
            </a:r>
            <a:endParaRPr lang="es-PE" dirty="0">
              <a:latin typeface="Trebuchet MS" panose="020B0603020202020204" pitchFamily="34" charset="0"/>
            </a:endParaRPr>
          </a:p>
        </p:txBody>
      </p:sp>
      <p:sp>
        <p:nvSpPr>
          <p:cNvPr id="61" name="Google Shape;157;p17">
            <a:extLst>
              <a:ext uri="{FF2B5EF4-FFF2-40B4-BE49-F238E27FC236}">
                <a16:creationId xmlns:a16="http://schemas.microsoft.com/office/drawing/2014/main" id="{0E6A224A-0268-4EE2-B622-7D31A71D909B}"/>
              </a:ext>
            </a:extLst>
          </p:cNvPr>
          <p:cNvSpPr/>
          <p:nvPr/>
        </p:nvSpPr>
        <p:spPr>
          <a:xfrm>
            <a:off x="-8411" y="404022"/>
            <a:ext cx="925725" cy="713800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8981C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EFC63E-76A2-6A53-B827-9F8F4B3AEF0C}"/>
              </a:ext>
            </a:extLst>
          </p:cNvPr>
          <p:cNvSpPr txBox="1"/>
          <p:nvPr/>
        </p:nvSpPr>
        <p:spPr>
          <a:xfrm>
            <a:off x="1699861" y="2034179"/>
            <a:ext cx="292390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28% (49) tenían un motivo para acudir a una atención</a:t>
            </a:r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72% (51) no tenían un motivo para acudir</a:t>
            </a:r>
            <a:endParaRPr lang="es-PE" dirty="0">
              <a:cs typeface="Calibri"/>
            </a:endParaRPr>
          </a:p>
        </p:txBody>
      </p:sp>
      <p:sp>
        <p:nvSpPr>
          <p:cNvPr id="4" name="Right Brace 1">
            <a:extLst>
              <a:ext uri="{FF2B5EF4-FFF2-40B4-BE49-F238E27FC236}">
                <a16:creationId xmlns:a16="http://schemas.microsoft.com/office/drawing/2014/main" id="{62DC40CB-48A0-2540-ADA2-23BE3E35D41A}"/>
              </a:ext>
            </a:extLst>
          </p:cNvPr>
          <p:cNvSpPr/>
          <p:nvPr/>
        </p:nvSpPr>
        <p:spPr>
          <a:xfrm>
            <a:off x="4484202" y="2202633"/>
            <a:ext cx="299803" cy="1361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801C2D-59E5-D77B-344F-11AF178F483D}"/>
              </a:ext>
            </a:extLst>
          </p:cNvPr>
          <p:cNvSpPr txBox="1"/>
          <p:nvPr/>
        </p:nvSpPr>
        <p:spPr>
          <a:xfrm>
            <a:off x="4901248" y="2034179"/>
            <a:ext cx="28392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53% (29) requería una atención médica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cs typeface="Calibri"/>
              </a:rPr>
              <a:t>45% (25) requería atención psicológica</a:t>
            </a:r>
          </a:p>
          <a:p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cs typeface="Calibri"/>
              </a:rPr>
              <a:t>36% (20) requería salud dental </a:t>
            </a:r>
          </a:p>
        </p:txBody>
      </p:sp>
      <p:sp>
        <p:nvSpPr>
          <p:cNvPr id="7" name="Right Brace 1">
            <a:extLst>
              <a:ext uri="{FF2B5EF4-FFF2-40B4-BE49-F238E27FC236}">
                <a16:creationId xmlns:a16="http://schemas.microsoft.com/office/drawing/2014/main" id="{DF71D011-3AAC-D586-7661-5D157ADC92E6}"/>
              </a:ext>
            </a:extLst>
          </p:cNvPr>
          <p:cNvSpPr/>
          <p:nvPr/>
        </p:nvSpPr>
        <p:spPr>
          <a:xfrm>
            <a:off x="8040258" y="2034178"/>
            <a:ext cx="599604" cy="39584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144FEC-9573-39B1-C119-AE84B24A53C3}"/>
              </a:ext>
            </a:extLst>
          </p:cNvPr>
          <p:cNvSpPr txBox="1"/>
          <p:nvPr/>
        </p:nvSpPr>
        <p:spPr>
          <a:xfrm>
            <a:off x="8756308" y="2911342"/>
            <a:ext cx="28392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42% (82) atendido por medicina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cs typeface="Calibri"/>
              </a:rPr>
              <a:t>40% (77) atendido por psicología</a:t>
            </a:r>
          </a:p>
          <a:p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>
                <a:cs typeface="Calibri"/>
              </a:rPr>
              <a:t>39% (75) atendido por Obstetricia</a:t>
            </a:r>
          </a:p>
        </p:txBody>
      </p:sp>
      <p:sp>
        <p:nvSpPr>
          <p:cNvPr id="9" name="Right Brace 1">
            <a:extLst>
              <a:ext uri="{FF2B5EF4-FFF2-40B4-BE49-F238E27FC236}">
                <a16:creationId xmlns:a16="http://schemas.microsoft.com/office/drawing/2014/main" id="{FEC11CBC-E615-F61B-3640-6C07CF0441E2}"/>
              </a:ext>
            </a:extLst>
          </p:cNvPr>
          <p:cNvSpPr/>
          <p:nvPr/>
        </p:nvSpPr>
        <p:spPr>
          <a:xfrm>
            <a:off x="4484202" y="4723529"/>
            <a:ext cx="299803" cy="1361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7AACD-67B3-9885-29D4-71E2DC4B3DFA}"/>
              </a:ext>
            </a:extLst>
          </p:cNvPr>
          <p:cNvSpPr txBox="1"/>
          <p:nvPr/>
        </p:nvSpPr>
        <p:spPr>
          <a:xfrm>
            <a:off x="4826297" y="5081167"/>
            <a:ext cx="2839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0% (0) percibió un motivo de atención</a:t>
            </a:r>
            <a:endParaRPr lang="es-PE" dirty="0">
              <a:cs typeface="Calibri"/>
            </a:endParaRPr>
          </a:p>
        </p:txBody>
      </p:sp>
      <p:sp>
        <p:nvSpPr>
          <p:cNvPr id="13" name="Flecha derecha 6">
            <a:extLst>
              <a:ext uri="{FF2B5EF4-FFF2-40B4-BE49-F238E27FC236}">
                <a16:creationId xmlns:a16="http://schemas.microsoft.com/office/drawing/2014/main" id="{7423BF4A-4E8C-71D0-94ED-0A9119B64580}"/>
              </a:ext>
            </a:extLst>
          </p:cNvPr>
          <p:cNvSpPr/>
          <p:nvPr/>
        </p:nvSpPr>
        <p:spPr>
          <a:xfrm rot="16200000">
            <a:off x="11169709" y="3893256"/>
            <a:ext cx="422195" cy="21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 derecha 6">
            <a:extLst>
              <a:ext uri="{FF2B5EF4-FFF2-40B4-BE49-F238E27FC236}">
                <a16:creationId xmlns:a16="http://schemas.microsoft.com/office/drawing/2014/main" id="{7F46C0EA-B419-A44A-34A8-2D40230E7CD5}"/>
              </a:ext>
            </a:extLst>
          </p:cNvPr>
          <p:cNvSpPr/>
          <p:nvPr/>
        </p:nvSpPr>
        <p:spPr>
          <a:xfrm rot="5400000">
            <a:off x="7356945" y="3594372"/>
            <a:ext cx="425555" cy="147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B43D108-C3F4-9823-4C2A-2C98CBBCD4E9}"/>
              </a:ext>
            </a:extLst>
          </p:cNvPr>
          <p:cNvSpPr/>
          <p:nvPr/>
        </p:nvSpPr>
        <p:spPr>
          <a:xfrm>
            <a:off x="44127" y="3058046"/>
            <a:ext cx="2367643" cy="1931602"/>
          </a:xfrm>
          <a:prstGeom prst="ellipse">
            <a:avLst/>
          </a:prstGeom>
          <a:solidFill>
            <a:srgbClr val="FEA402"/>
          </a:solidFill>
          <a:ln>
            <a:solidFill>
              <a:srgbClr val="FEA4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ATENDIDOS SEGÚN ADOLESCENTES: 112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9F61BDB-4491-5405-1D2F-FD4AE2272067}"/>
              </a:ext>
            </a:extLst>
          </p:cNvPr>
          <p:cNvSpPr/>
          <p:nvPr/>
        </p:nvSpPr>
        <p:spPr>
          <a:xfrm>
            <a:off x="8804635" y="3640098"/>
            <a:ext cx="2988297" cy="752793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2859F55-9202-1D23-6F8F-7F2C170ECB07}"/>
              </a:ext>
            </a:extLst>
          </p:cNvPr>
          <p:cNvSpPr/>
          <p:nvPr/>
        </p:nvSpPr>
        <p:spPr>
          <a:xfrm>
            <a:off x="4935515" y="3312711"/>
            <a:ext cx="2988297" cy="752793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276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SATISFACCIÓN DE LA ATENCION DE SALUD EN EVA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31166"/>
              </p:ext>
            </p:extLst>
          </p:nvPr>
        </p:nvGraphicFramePr>
        <p:xfrm>
          <a:off x="6096000" y="2246276"/>
          <a:ext cx="4585493" cy="29502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226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95768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015544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 de satisfacción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Totalmente satisfecho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Satisfecho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Nada satisfecho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3019606"/>
                  </a:ext>
                </a:extLst>
              </a:tr>
            </a:tbl>
          </a:graphicData>
        </a:graphic>
      </p:graphicFrame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E63B45F-F14B-F4F5-2490-BAF001F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8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467DA11-DB3A-6326-538B-170513CAC70E}"/>
              </a:ext>
            </a:extLst>
          </p:cNvPr>
          <p:cNvSpPr txBox="1"/>
          <p:nvPr/>
        </p:nvSpPr>
        <p:spPr>
          <a:xfrm>
            <a:off x="7064895" y="5432330"/>
            <a:ext cx="316030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b="1" dirty="0"/>
              <a:t>De 112 adolescentes atendidos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576D44-484B-7E62-5B1C-4E8D8472D716}"/>
              </a:ext>
            </a:extLst>
          </p:cNvPr>
          <p:cNvSpPr txBox="1"/>
          <p:nvPr/>
        </p:nvSpPr>
        <p:spPr>
          <a:xfrm>
            <a:off x="7064894" y="5770884"/>
            <a:ext cx="31603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76% (85%) se sintieron satisfechos con la atención</a:t>
            </a:r>
          </a:p>
        </p:txBody>
      </p:sp>
      <p:pic>
        <p:nvPicPr>
          <p:cNvPr id="1026" name="Picture 2" descr="Vector gratuito ilustración plana del día internacional de las enferme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92" y="1867901"/>
            <a:ext cx="3564429" cy="35644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37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BARRERAS PARA UNA ATENCIÓN DE SALUD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24930"/>
              </p:ext>
            </p:extLst>
          </p:nvPr>
        </p:nvGraphicFramePr>
        <p:xfrm>
          <a:off x="6129105" y="2056030"/>
          <a:ext cx="4585493" cy="29502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226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95768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015544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Barreras de atención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Dificultad en el acceso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Demora de atención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Dificultad con la cita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Dificultad por el costo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3019606"/>
                  </a:ext>
                </a:extLst>
              </a:tr>
            </a:tbl>
          </a:graphicData>
        </a:graphic>
      </p:graphicFrame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E63B45F-F14B-F4F5-2490-BAF001F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8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467DA11-DB3A-6326-538B-170513CAC70E}"/>
              </a:ext>
            </a:extLst>
          </p:cNvPr>
          <p:cNvSpPr txBox="1"/>
          <p:nvPr/>
        </p:nvSpPr>
        <p:spPr>
          <a:xfrm>
            <a:off x="7064895" y="5432330"/>
            <a:ext cx="316030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b="1" dirty="0"/>
              <a:t>De 112 adolescentes atendidos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576D44-484B-7E62-5B1C-4E8D8472D716}"/>
              </a:ext>
            </a:extLst>
          </p:cNvPr>
          <p:cNvSpPr txBox="1"/>
          <p:nvPr/>
        </p:nvSpPr>
        <p:spPr>
          <a:xfrm>
            <a:off x="7064894" y="5770884"/>
            <a:ext cx="31603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La principal barrera de atención es la dificultad para obtener una cita. </a:t>
            </a:r>
          </a:p>
        </p:txBody>
      </p:sp>
      <p:pic>
        <p:nvPicPr>
          <p:cNvPr id="1026" name="Picture 2" descr="Vector gratuito ilustración plana del día internacional de las enfermer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92" y="1867901"/>
            <a:ext cx="3564429" cy="35644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3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1">
            <a:extLst>
              <a:ext uri="{FF2B5EF4-FFF2-40B4-BE49-F238E27FC236}">
                <a16:creationId xmlns:a16="http://schemas.microsoft.com/office/drawing/2014/main" id="{D5001E63-A16D-4347-9E69-2107BBC75C23}"/>
              </a:ext>
            </a:extLst>
          </p:cNvPr>
          <p:cNvSpPr txBox="1">
            <a:spLocks/>
          </p:cNvSpPr>
          <p:nvPr/>
        </p:nvSpPr>
        <p:spPr>
          <a:xfrm>
            <a:off x="917313" y="307391"/>
            <a:ext cx="9908341" cy="96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r>
              <a:rPr lang="es-ES" dirty="0">
                <a:latin typeface="Trebuchet MS" panose="020B0603020202020204" pitchFamily="34" charset="0"/>
              </a:rPr>
              <a:t>ASISTENCIA A TALLERES Y/O VIDEOS</a:t>
            </a:r>
            <a:endParaRPr lang="es-PE" dirty="0">
              <a:latin typeface="Trebuchet MS" panose="020B0603020202020204" pitchFamily="34" charset="0"/>
            </a:endParaRPr>
          </a:p>
        </p:txBody>
      </p:sp>
      <p:sp>
        <p:nvSpPr>
          <p:cNvPr id="61" name="Google Shape;157;p17">
            <a:extLst>
              <a:ext uri="{FF2B5EF4-FFF2-40B4-BE49-F238E27FC236}">
                <a16:creationId xmlns:a16="http://schemas.microsoft.com/office/drawing/2014/main" id="{0E6A224A-0268-4EE2-B622-7D31A71D909B}"/>
              </a:ext>
            </a:extLst>
          </p:cNvPr>
          <p:cNvSpPr/>
          <p:nvPr/>
        </p:nvSpPr>
        <p:spPr>
          <a:xfrm>
            <a:off x="-8411" y="404022"/>
            <a:ext cx="925725" cy="713800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8981C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7DFE50-75F9-B3DC-5A5A-730D188F3DE3}"/>
              </a:ext>
            </a:extLst>
          </p:cNvPr>
          <p:cNvSpPr txBox="1"/>
          <p:nvPr/>
        </p:nvSpPr>
        <p:spPr>
          <a:xfrm>
            <a:off x="4137137" y="1268947"/>
            <a:ext cx="346869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b="1" dirty="0"/>
              <a:t>De enero a abril se brindaron talleres para promover la salud integral del adolescente</a:t>
            </a:r>
          </a:p>
          <a:p>
            <a:pPr algn="ctr"/>
            <a:endParaRPr lang="es-PE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62E3389-4079-484B-4D67-26B42C59C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946568"/>
              </p:ext>
            </p:extLst>
          </p:nvPr>
        </p:nvGraphicFramePr>
        <p:xfrm>
          <a:off x="2126269" y="11452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397CC64-4F67-131E-DDD4-03AF43EC7F63}"/>
              </a:ext>
            </a:extLst>
          </p:cNvPr>
          <p:cNvSpPr txBox="1"/>
          <p:nvPr/>
        </p:nvSpPr>
        <p:spPr>
          <a:xfrm>
            <a:off x="1346512" y="2489539"/>
            <a:ext cx="34686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3 SESIONES PARA VIVIR UNA SEXUALIDAD SEGURA</a:t>
            </a:r>
          </a:p>
          <a:p>
            <a:pPr algn="ctr"/>
            <a:endParaRPr lang="es-PE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44D7C9-08C6-395A-A6C9-B87B61C27A3C}"/>
              </a:ext>
            </a:extLst>
          </p:cNvPr>
          <p:cNvSpPr txBox="1"/>
          <p:nvPr/>
        </p:nvSpPr>
        <p:spPr>
          <a:xfrm>
            <a:off x="4455923" y="4773814"/>
            <a:ext cx="3468692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5 SESIONES DE “ENFRENTANDO PROBLEMAS PLUS” ENFOCADO EN LAS ADOLESCENCIAS</a:t>
            </a:r>
          </a:p>
          <a:p>
            <a:pPr algn="ctr"/>
            <a:endParaRPr lang="es-PE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78A3BE-E61F-688F-46EA-B727233F7D68}"/>
              </a:ext>
            </a:extLst>
          </p:cNvPr>
          <p:cNvSpPr txBox="1"/>
          <p:nvPr/>
        </p:nvSpPr>
        <p:spPr>
          <a:xfrm>
            <a:off x="7480492" y="2489539"/>
            <a:ext cx="346869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dirty="0"/>
              <a:t>4 SESIONES PARA PROMOVER EL PROYECTO DE VIDA</a:t>
            </a:r>
          </a:p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868462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1">
            <a:extLst>
              <a:ext uri="{FF2B5EF4-FFF2-40B4-BE49-F238E27FC236}">
                <a16:creationId xmlns:a16="http://schemas.microsoft.com/office/drawing/2014/main" id="{D5001E63-A16D-4347-9E69-2107BBC75C23}"/>
              </a:ext>
            </a:extLst>
          </p:cNvPr>
          <p:cNvSpPr txBox="1">
            <a:spLocks/>
          </p:cNvSpPr>
          <p:nvPr/>
        </p:nvSpPr>
        <p:spPr>
          <a:xfrm>
            <a:off x="917313" y="307391"/>
            <a:ext cx="9908341" cy="96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r>
              <a:rPr lang="es-ES" dirty="0">
                <a:latin typeface="Trebuchet MS" panose="020B0603020202020204" pitchFamily="34" charset="0"/>
              </a:rPr>
              <a:t>ASISTENCIA A TALLERES Y/O VIDEOS</a:t>
            </a:r>
            <a:endParaRPr lang="es-PE" dirty="0">
              <a:latin typeface="Trebuchet MS" panose="020B0603020202020204" pitchFamily="34" charset="0"/>
            </a:endParaRPr>
          </a:p>
        </p:txBody>
      </p:sp>
      <p:sp>
        <p:nvSpPr>
          <p:cNvPr id="61" name="Google Shape;157;p17">
            <a:extLst>
              <a:ext uri="{FF2B5EF4-FFF2-40B4-BE49-F238E27FC236}">
                <a16:creationId xmlns:a16="http://schemas.microsoft.com/office/drawing/2014/main" id="{0E6A224A-0268-4EE2-B622-7D31A71D909B}"/>
              </a:ext>
            </a:extLst>
          </p:cNvPr>
          <p:cNvSpPr/>
          <p:nvPr/>
        </p:nvSpPr>
        <p:spPr>
          <a:xfrm>
            <a:off x="-8411" y="404022"/>
            <a:ext cx="925725" cy="713800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8981C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6F1FCA-D96D-133B-369C-3AC4A094E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207919"/>
              </p:ext>
            </p:extLst>
          </p:nvPr>
        </p:nvGraphicFramePr>
        <p:xfrm>
          <a:off x="739235" y="2143589"/>
          <a:ext cx="4585493" cy="29502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226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95768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015544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Asistencia a talleres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Sexualidad segura (3)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Proyección social (4)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Salud mental (5)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888858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48A949F-18FA-F2B1-CD31-6E5709C66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507097"/>
              </p:ext>
            </p:extLst>
          </p:nvPr>
        </p:nvGraphicFramePr>
        <p:xfrm>
          <a:off x="6773195" y="1357318"/>
          <a:ext cx="4585493" cy="45227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226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95768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015544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Barreras para acceder a los talleres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contaba con celular</a:t>
                      </a:r>
                    </a:p>
                  </a:txBody>
                  <a:tcPr marL="13213" marR="13213" marT="8808" marB="8808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Problemas con el internet</a:t>
                      </a:r>
                    </a:p>
                  </a:txBody>
                  <a:tcPr marL="13213" marR="13213" marT="8808" marB="8808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disponía de tiempo</a:t>
                      </a:r>
                    </a:p>
                  </a:txBody>
                  <a:tcPr marL="13213" marR="13213" marT="8808" marB="8808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horario era muy complicado de asistir</a:t>
                      </a:r>
                    </a:p>
                  </a:txBody>
                  <a:tcPr marL="13213" marR="13213" marT="8808" marB="8808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425444604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me interesaban los talleres</a:t>
                      </a:r>
                    </a:p>
                  </a:txBody>
                  <a:tcPr marL="13213" marR="13213" marT="8808" marB="8808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848039681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presenté ninguna barrera, todo se realizó con normalidad</a:t>
                      </a:r>
                    </a:p>
                  </a:txBody>
                  <a:tcPr marL="13213" marR="13213" marT="8808" marB="8808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24130140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</a:p>
                  </a:txBody>
                  <a:tcPr marL="13213" marR="13213" marT="8808" marB="8808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95286080"/>
                  </a:ext>
                </a:extLst>
              </a:tr>
            </a:tbl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8D0DEA84-09ED-8889-A36C-778DED8532D1}"/>
              </a:ext>
            </a:extLst>
          </p:cNvPr>
          <p:cNvSpPr/>
          <p:nvPr/>
        </p:nvSpPr>
        <p:spPr>
          <a:xfrm>
            <a:off x="6574077" y="3275069"/>
            <a:ext cx="4983731" cy="687262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lecha derecha 6">
            <a:extLst>
              <a:ext uri="{FF2B5EF4-FFF2-40B4-BE49-F238E27FC236}">
                <a16:creationId xmlns:a16="http://schemas.microsoft.com/office/drawing/2014/main" id="{78DA0799-9A89-D5D4-5645-4D8141958A28}"/>
              </a:ext>
            </a:extLst>
          </p:cNvPr>
          <p:cNvSpPr/>
          <p:nvPr/>
        </p:nvSpPr>
        <p:spPr>
          <a:xfrm>
            <a:off x="5714001" y="3618699"/>
            <a:ext cx="639757" cy="363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81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1">
            <a:extLst>
              <a:ext uri="{FF2B5EF4-FFF2-40B4-BE49-F238E27FC236}">
                <a16:creationId xmlns:a16="http://schemas.microsoft.com/office/drawing/2014/main" id="{D5001E63-A16D-4347-9E69-2107BBC75C23}"/>
              </a:ext>
            </a:extLst>
          </p:cNvPr>
          <p:cNvSpPr txBox="1">
            <a:spLocks/>
          </p:cNvSpPr>
          <p:nvPr/>
        </p:nvSpPr>
        <p:spPr>
          <a:xfrm>
            <a:off x="917313" y="307391"/>
            <a:ext cx="9908341" cy="96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r>
              <a:rPr lang="es-ES" dirty="0">
                <a:latin typeface="Trebuchet MS" panose="020B0603020202020204" pitchFamily="34" charset="0"/>
              </a:rPr>
              <a:t>ASISTENCIA A TALLERES Y/O VIDEOS</a:t>
            </a:r>
            <a:endParaRPr lang="es-PE" dirty="0">
              <a:latin typeface="Trebuchet MS" panose="020B0603020202020204" pitchFamily="34" charset="0"/>
            </a:endParaRPr>
          </a:p>
        </p:txBody>
      </p:sp>
      <p:sp>
        <p:nvSpPr>
          <p:cNvPr id="61" name="Google Shape;157;p17">
            <a:extLst>
              <a:ext uri="{FF2B5EF4-FFF2-40B4-BE49-F238E27FC236}">
                <a16:creationId xmlns:a16="http://schemas.microsoft.com/office/drawing/2014/main" id="{0E6A224A-0268-4EE2-B622-7D31A71D909B}"/>
              </a:ext>
            </a:extLst>
          </p:cNvPr>
          <p:cNvSpPr/>
          <p:nvPr/>
        </p:nvSpPr>
        <p:spPr>
          <a:xfrm>
            <a:off x="-8411" y="404022"/>
            <a:ext cx="925725" cy="713800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8981C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6F1FCA-D96D-133B-369C-3AC4A094E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8991"/>
              </p:ext>
            </p:extLst>
          </p:nvPr>
        </p:nvGraphicFramePr>
        <p:xfrm>
          <a:off x="654870" y="1524866"/>
          <a:ext cx="4585493" cy="45227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226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95768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015544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Visualización de videos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Sexualidad segura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Prevención de ITS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Diversidad sexual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vida 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5444604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Proyecto de vida 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48039681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Enfrentando problemas plus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30140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Prevención de TBC</a:t>
                      </a:r>
                    </a:p>
                    <a:p>
                      <a:pPr marL="0" algn="ctr" defTabSz="914400" rtl="0" eaLnBrk="1" fontAlgn="b" latinLnBrk="0" hangingPunct="1"/>
                      <a:endParaRPr lang="es-PE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299784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28F1A78-CF1B-50C7-DBD8-6C25D597AC39}"/>
              </a:ext>
            </a:extLst>
          </p:cNvPr>
          <p:cNvSpPr txBox="1"/>
          <p:nvPr/>
        </p:nvSpPr>
        <p:spPr>
          <a:xfrm>
            <a:off x="7292908" y="2266652"/>
            <a:ext cx="375469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E" sz="1600" dirty="0">
                <a:cs typeface="Calibri"/>
              </a:rPr>
              <a:t>La cantidad de adolescentes que visualizaron los videos son la tercera parte del total aproximadamente.</a:t>
            </a:r>
          </a:p>
          <a:p>
            <a:endParaRPr lang="es-PE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cs typeface="Calibri"/>
              </a:rPr>
              <a:t>Los videos más visto: sexualidad, diversidad sexual y proyecto de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1600" dirty="0">
                <a:cs typeface="Calibri"/>
              </a:rPr>
              <a:t>Los videos menos vistos: prevención de TBC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083F8C3-1F71-1A3C-00AA-246C16AF69D7}"/>
              </a:ext>
            </a:extLst>
          </p:cNvPr>
          <p:cNvSpPr/>
          <p:nvPr/>
        </p:nvSpPr>
        <p:spPr>
          <a:xfrm>
            <a:off x="654870" y="4442444"/>
            <a:ext cx="2653110" cy="687262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5F0F1B1-A610-2A30-3393-70454E703F42}"/>
              </a:ext>
            </a:extLst>
          </p:cNvPr>
          <p:cNvSpPr/>
          <p:nvPr/>
        </p:nvSpPr>
        <p:spPr>
          <a:xfrm>
            <a:off x="632852" y="5475699"/>
            <a:ext cx="2653110" cy="687262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6">
            <a:extLst>
              <a:ext uri="{FF2B5EF4-FFF2-40B4-BE49-F238E27FC236}">
                <a16:creationId xmlns:a16="http://schemas.microsoft.com/office/drawing/2014/main" id="{50604D0C-FE23-3CE0-14D0-E81E6754AACE}"/>
              </a:ext>
            </a:extLst>
          </p:cNvPr>
          <p:cNvSpPr/>
          <p:nvPr/>
        </p:nvSpPr>
        <p:spPr>
          <a:xfrm rot="16200000">
            <a:off x="5169719" y="4679728"/>
            <a:ext cx="422195" cy="21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6">
            <a:extLst>
              <a:ext uri="{FF2B5EF4-FFF2-40B4-BE49-F238E27FC236}">
                <a16:creationId xmlns:a16="http://schemas.microsoft.com/office/drawing/2014/main" id="{23EB1607-788F-DDC4-1D6C-F463E246D26A}"/>
              </a:ext>
            </a:extLst>
          </p:cNvPr>
          <p:cNvSpPr/>
          <p:nvPr/>
        </p:nvSpPr>
        <p:spPr>
          <a:xfrm rot="5400000">
            <a:off x="5155910" y="5716377"/>
            <a:ext cx="456841" cy="205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lecha derecha 6">
            <a:extLst>
              <a:ext uri="{FF2B5EF4-FFF2-40B4-BE49-F238E27FC236}">
                <a16:creationId xmlns:a16="http://schemas.microsoft.com/office/drawing/2014/main" id="{0A96006E-26C6-5F52-EEAC-52D63F960324}"/>
              </a:ext>
            </a:extLst>
          </p:cNvPr>
          <p:cNvSpPr/>
          <p:nvPr/>
        </p:nvSpPr>
        <p:spPr>
          <a:xfrm>
            <a:off x="6096000" y="3263333"/>
            <a:ext cx="639757" cy="363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481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1">
            <a:extLst>
              <a:ext uri="{FF2B5EF4-FFF2-40B4-BE49-F238E27FC236}">
                <a16:creationId xmlns:a16="http://schemas.microsoft.com/office/drawing/2014/main" id="{D5001E63-A16D-4347-9E69-2107BBC75C23}"/>
              </a:ext>
            </a:extLst>
          </p:cNvPr>
          <p:cNvSpPr txBox="1">
            <a:spLocks/>
          </p:cNvSpPr>
          <p:nvPr/>
        </p:nvSpPr>
        <p:spPr>
          <a:xfrm>
            <a:off x="917313" y="307391"/>
            <a:ext cx="9908341" cy="96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r>
              <a:rPr lang="es-ES" dirty="0">
                <a:latin typeface="Trebuchet MS" panose="020B0603020202020204" pitchFamily="34" charset="0"/>
              </a:rPr>
              <a:t>PERCEPCIÓN SOBRE EL PROYECTO</a:t>
            </a:r>
            <a:endParaRPr lang="es-PE" dirty="0">
              <a:latin typeface="Trebuchet MS" panose="020B0603020202020204" pitchFamily="34" charset="0"/>
            </a:endParaRPr>
          </a:p>
        </p:txBody>
      </p:sp>
      <p:sp>
        <p:nvSpPr>
          <p:cNvPr id="61" name="Google Shape;157;p17">
            <a:extLst>
              <a:ext uri="{FF2B5EF4-FFF2-40B4-BE49-F238E27FC236}">
                <a16:creationId xmlns:a16="http://schemas.microsoft.com/office/drawing/2014/main" id="{0E6A224A-0268-4EE2-B622-7D31A71D909B}"/>
              </a:ext>
            </a:extLst>
          </p:cNvPr>
          <p:cNvSpPr/>
          <p:nvPr/>
        </p:nvSpPr>
        <p:spPr>
          <a:xfrm>
            <a:off x="-8411" y="404022"/>
            <a:ext cx="925725" cy="713800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8981C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06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0057F9-F46D-B4FC-FFC8-63D132B38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16331"/>
              </p:ext>
            </p:extLst>
          </p:nvPr>
        </p:nvGraphicFramePr>
        <p:xfrm>
          <a:off x="1150071" y="1117822"/>
          <a:ext cx="7385227" cy="54125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0698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154252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635718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7444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realizadas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051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Acudir a una atención de salud en el servicio diferenciado para adolescentes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54.6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051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 líder par me ayudó a obtener una cita para una atención de salud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46.4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Mantener constante comunicación con mi líder par durante mi participación en el proyecto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38.7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Participar de los talleres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042120952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Visualizar los vídeos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607573268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Acudir a la Tb móvil (rayos x)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4058636964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Orientación y/o acompañamiento psicológico de Socios en Salud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15.5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4262111253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Recibir apoyo social (útiles escolares, alimentos, otros)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19.6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4661388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076926861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Ninguna 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563019606"/>
                  </a:ext>
                </a:extLst>
              </a:tr>
            </a:tbl>
          </a:graphicData>
        </a:graphic>
      </p:graphicFrame>
      <p:sp>
        <p:nvSpPr>
          <p:cNvPr id="3" name="Flecha derecha 6">
            <a:extLst>
              <a:ext uri="{FF2B5EF4-FFF2-40B4-BE49-F238E27FC236}">
                <a16:creationId xmlns:a16="http://schemas.microsoft.com/office/drawing/2014/main" id="{D0799C10-051C-14A3-7D2A-DC2AF01482C9}"/>
              </a:ext>
            </a:extLst>
          </p:cNvPr>
          <p:cNvSpPr/>
          <p:nvPr/>
        </p:nvSpPr>
        <p:spPr>
          <a:xfrm rot="16200000">
            <a:off x="8663304" y="3506661"/>
            <a:ext cx="422195" cy="21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lecha derecha 6">
            <a:extLst>
              <a:ext uri="{FF2B5EF4-FFF2-40B4-BE49-F238E27FC236}">
                <a16:creationId xmlns:a16="http://schemas.microsoft.com/office/drawing/2014/main" id="{B61D0095-7F90-CA86-9F93-7FE367830AA2}"/>
              </a:ext>
            </a:extLst>
          </p:cNvPr>
          <p:cNvSpPr/>
          <p:nvPr/>
        </p:nvSpPr>
        <p:spPr>
          <a:xfrm rot="5400000">
            <a:off x="8642467" y="4033358"/>
            <a:ext cx="456841" cy="205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lecha derecha 6">
            <a:extLst>
              <a:ext uri="{FF2B5EF4-FFF2-40B4-BE49-F238E27FC236}">
                <a16:creationId xmlns:a16="http://schemas.microsoft.com/office/drawing/2014/main" id="{6FE6C798-A153-B762-A222-372CDDE579C3}"/>
              </a:ext>
            </a:extLst>
          </p:cNvPr>
          <p:cNvSpPr/>
          <p:nvPr/>
        </p:nvSpPr>
        <p:spPr>
          <a:xfrm rot="5400000">
            <a:off x="8539634" y="2019259"/>
            <a:ext cx="456841" cy="205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8E1A7A7-8C7D-8B91-372C-D6D2C093F5B4}"/>
              </a:ext>
            </a:extLst>
          </p:cNvPr>
          <p:cNvSpPr/>
          <p:nvPr/>
        </p:nvSpPr>
        <p:spPr>
          <a:xfrm>
            <a:off x="917313" y="1745695"/>
            <a:ext cx="4399405" cy="604818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B48E577-0EE7-0DF0-BD14-83552710F81C}"/>
              </a:ext>
            </a:extLst>
          </p:cNvPr>
          <p:cNvSpPr/>
          <p:nvPr/>
        </p:nvSpPr>
        <p:spPr>
          <a:xfrm>
            <a:off x="917314" y="3347368"/>
            <a:ext cx="1835314" cy="476738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53F551F-C530-BA79-1F93-08C0D065CA67}"/>
              </a:ext>
            </a:extLst>
          </p:cNvPr>
          <p:cNvSpPr/>
          <p:nvPr/>
        </p:nvSpPr>
        <p:spPr>
          <a:xfrm>
            <a:off x="917313" y="3887873"/>
            <a:ext cx="1835314" cy="476738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8652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50057F9-F46D-B4FC-FFC8-63D132B38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07959"/>
              </p:ext>
            </p:extLst>
          </p:nvPr>
        </p:nvGraphicFramePr>
        <p:xfrm>
          <a:off x="2548150" y="2107636"/>
          <a:ext cx="7385227" cy="35836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06985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1542524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1635718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7444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Actividades realizadas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05146">
                <a:tc>
                  <a:txBody>
                    <a:bodyPr/>
                    <a:lstStyle/>
                    <a:p>
                      <a:pPr rtl="0" fontAlgn="b"/>
                      <a:r>
                        <a:rPr lang="es-ES" sz="1500" b="0" dirty="0">
                          <a:effectLst/>
                          <a:latin typeface="+mj-lt"/>
                        </a:rPr>
                        <a:t>(1) Tenía poca o nula comunicación con mi líder par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 dirty="0"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05146">
                <a:tc>
                  <a:txBody>
                    <a:bodyPr/>
                    <a:lstStyle/>
                    <a:p>
                      <a:pPr rtl="0" fontAlgn="b"/>
                      <a:r>
                        <a:rPr lang="es-ES" sz="1500" b="0" dirty="0">
                          <a:effectLst/>
                          <a:latin typeface="+mj-lt"/>
                        </a:rPr>
                        <a:t>(2) No disponía de tiempo para participar de las actividades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 dirty="0"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rtl="0" fontAlgn="b"/>
                      <a:r>
                        <a:rPr lang="es-ES" sz="1500" b="0">
                          <a:effectLst/>
                          <a:latin typeface="+mj-lt"/>
                        </a:rPr>
                        <a:t>(3) No tenía el soporte de mamá/papá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rtl="0" fontAlgn="b"/>
                      <a:r>
                        <a:rPr lang="es-ES" sz="1500" b="0" dirty="0">
                          <a:effectLst/>
                          <a:latin typeface="+mj-lt"/>
                        </a:rPr>
                        <a:t>(4) Tuve muchas dificultades para obtener una cita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 dirty="0"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042120952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rtl="0" fontAlgn="b"/>
                      <a:r>
                        <a:rPr lang="es-ES" sz="1500" b="0">
                          <a:effectLst/>
                          <a:latin typeface="+mj-lt"/>
                        </a:rPr>
                        <a:t>(5) No presente barreras, todo se hizo con normalidad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 dirty="0"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 dirty="0"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3607573268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rtl="0" fontAlgn="b"/>
                      <a:r>
                        <a:rPr lang="es-PE" sz="1500" b="0" dirty="0">
                          <a:effectLst/>
                          <a:latin typeface="+mj-lt"/>
                        </a:rPr>
                        <a:t>(9) Otros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22860" marR="22860" marT="15240" marB="1524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500" dirty="0"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22860" marR="22860" marT="15240" marB="15240" anchor="b"/>
                </a:tc>
                <a:extLst>
                  <a:ext uri="{0D108BD9-81ED-4DB2-BD59-A6C34878D82A}">
                    <a16:rowId xmlns:a16="http://schemas.microsoft.com/office/drawing/2014/main" val="4058636964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94E7962F-2B09-A6FF-45A5-B5971ADE4201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BARRERAS PARA PARTICIPAR EN LAS ACTIVIDADES DEL PROYECTO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5664A88-16C7-127C-0E60-B64163BA7984}"/>
              </a:ext>
            </a:extLst>
          </p:cNvPr>
          <p:cNvSpPr/>
          <p:nvPr/>
        </p:nvSpPr>
        <p:spPr>
          <a:xfrm>
            <a:off x="2258623" y="3294651"/>
            <a:ext cx="4399405" cy="604818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064E2D0-3044-F6E3-118B-036B6DDB42C9}"/>
              </a:ext>
            </a:extLst>
          </p:cNvPr>
          <p:cNvSpPr/>
          <p:nvPr/>
        </p:nvSpPr>
        <p:spPr>
          <a:xfrm>
            <a:off x="2455453" y="4763843"/>
            <a:ext cx="4399405" cy="604818"/>
          </a:xfrm>
          <a:prstGeom prst="ellipse">
            <a:avLst/>
          </a:prstGeom>
          <a:noFill/>
          <a:ln>
            <a:solidFill>
              <a:srgbClr val="F8981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16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2FC3FBF6-89CB-4B8B-884A-13F614B580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2"/>
          <a:stretch/>
        </p:blipFill>
        <p:spPr>
          <a:xfrm>
            <a:off x="0" y="1319498"/>
            <a:ext cx="7445085" cy="4582111"/>
          </a:xfrm>
          <a:custGeom>
            <a:avLst/>
            <a:gdLst>
              <a:gd name="T0" fmla="*/ 0 w 7310439"/>
              <a:gd name="T1" fmla="*/ 4383088 h 6859588"/>
              <a:gd name="T2" fmla="*/ 3956050 w 7310439"/>
              <a:gd name="T3" fmla="*/ 5895976 h 6859588"/>
              <a:gd name="T4" fmla="*/ 3956050 w 7310439"/>
              <a:gd name="T5" fmla="*/ 6859588 h 6859588"/>
              <a:gd name="T6" fmla="*/ 0 w 7310439"/>
              <a:gd name="T7" fmla="*/ 6859588 h 6859588"/>
              <a:gd name="T8" fmla="*/ 7310439 w 7310439"/>
              <a:gd name="T9" fmla="*/ 3082926 h 6859588"/>
              <a:gd name="T10" fmla="*/ 6005514 w 7310439"/>
              <a:gd name="T11" fmla="*/ 6859588 h 6859588"/>
              <a:gd name="T12" fmla="*/ 4062414 w 7310439"/>
              <a:gd name="T13" fmla="*/ 6859588 h 6859588"/>
              <a:gd name="T14" fmla="*/ 4062414 w 7310439"/>
              <a:gd name="T15" fmla="*/ 3757613 h 6859588"/>
              <a:gd name="T16" fmla="*/ 3956050 w 7310439"/>
              <a:gd name="T17" fmla="*/ 106363 h 6859588"/>
              <a:gd name="T18" fmla="*/ 3956050 w 7310439"/>
              <a:gd name="T19" fmla="*/ 5781676 h 6859588"/>
              <a:gd name="T20" fmla="*/ 0 w 7310439"/>
              <a:gd name="T21" fmla="*/ 4268788 h 6859588"/>
              <a:gd name="T22" fmla="*/ 0 w 7310439"/>
              <a:gd name="T23" fmla="*/ 3063876 h 6859588"/>
              <a:gd name="T24" fmla="*/ 0 w 7310439"/>
              <a:gd name="T25" fmla="*/ 1 h 6859588"/>
              <a:gd name="T26" fmla="*/ 3922713 w 7310439"/>
              <a:gd name="T27" fmla="*/ 1 h 6859588"/>
              <a:gd name="T28" fmla="*/ 0 w 7310439"/>
              <a:gd name="T29" fmla="*/ 2930527 h 6859588"/>
              <a:gd name="T30" fmla="*/ 4062414 w 7310439"/>
              <a:gd name="T31" fmla="*/ 0 h 6859588"/>
              <a:gd name="T32" fmla="*/ 5145089 w 7310439"/>
              <a:gd name="T33" fmla="*/ 0 h 6859588"/>
              <a:gd name="T34" fmla="*/ 7310439 w 7310439"/>
              <a:gd name="T35" fmla="*/ 2971801 h 6859588"/>
              <a:gd name="T36" fmla="*/ 4062414 w 7310439"/>
              <a:gd name="T37" fmla="*/ 3646488 h 68595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10439" h="6859588">
                <a:moveTo>
                  <a:pt x="0" y="4383088"/>
                </a:moveTo>
                <a:lnTo>
                  <a:pt x="3956050" y="5895976"/>
                </a:lnTo>
                <a:lnTo>
                  <a:pt x="3956050" y="6859588"/>
                </a:lnTo>
                <a:lnTo>
                  <a:pt x="0" y="6859588"/>
                </a:lnTo>
                <a:lnTo>
                  <a:pt x="0" y="4383088"/>
                </a:lnTo>
                <a:close/>
                <a:moveTo>
                  <a:pt x="7310439" y="3082926"/>
                </a:moveTo>
                <a:lnTo>
                  <a:pt x="6005514" y="6859588"/>
                </a:lnTo>
                <a:lnTo>
                  <a:pt x="4062414" y="6859588"/>
                </a:lnTo>
                <a:lnTo>
                  <a:pt x="4062414" y="3757613"/>
                </a:lnTo>
                <a:lnTo>
                  <a:pt x="7310439" y="3082926"/>
                </a:lnTo>
                <a:close/>
                <a:moveTo>
                  <a:pt x="3956050" y="106363"/>
                </a:moveTo>
                <a:lnTo>
                  <a:pt x="3956050" y="5781676"/>
                </a:lnTo>
                <a:lnTo>
                  <a:pt x="0" y="4268788"/>
                </a:lnTo>
                <a:lnTo>
                  <a:pt x="0" y="3063876"/>
                </a:lnTo>
                <a:lnTo>
                  <a:pt x="3956050" y="106363"/>
                </a:lnTo>
                <a:close/>
                <a:moveTo>
                  <a:pt x="0" y="1"/>
                </a:moveTo>
                <a:lnTo>
                  <a:pt x="3922713" y="1"/>
                </a:lnTo>
                <a:lnTo>
                  <a:pt x="0" y="2930527"/>
                </a:lnTo>
                <a:lnTo>
                  <a:pt x="0" y="1"/>
                </a:lnTo>
                <a:close/>
                <a:moveTo>
                  <a:pt x="4062414" y="0"/>
                </a:moveTo>
                <a:lnTo>
                  <a:pt x="5145089" y="0"/>
                </a:lnTo>
                <a:lnTo>
                  <a:pt x="7310439" y="2971801"/>
                </a:lnTo>
                <a:lnTo>
                  <a:pt x="4062414" y="3646488"/>
                </a:lnTo>
                <a:lnTo>
                  <a:pt x="4062414" y="0"/>
                </a:lnTo>
                <a:close/>
              </a:path>
            </a:pathLst>
          </a:cu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400125D-F05A-4DF4-BB8F-A9F3C88F5A07}"/>
              </a:ext>
            </a:extLst>
          </p:cNvPr>
          <p:cNvSpPr txBox="1">
            <a:spLocks/>
          </p:cNvSpPr>
          <p:nvPr/>
        </p:nvSpPr>
        <p:spPr>
          <a:xfrm>
            <a:off x="6959543" y="2058356"/>
            <a:ext cx="4736368" cy="2510895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PE" sz="3600" b="1" dirty="0">
                <a:solidFill>
                  <a:srgbClr val="0A524A"/>
                </a:solidFill>
                <a:latin typeface="Trebuchet MS"/>
                <a:cs typeface="Arial"/>
              </a:rPr>
              <a:t>“TEENAGERS”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PE" sz="3600" b="1" dirty="0">
                <a:solidFill>
                  <a:srgbClr val="0A524A"/>
                </a:solidFill>
                <a:latin typeface="Trebuchet MS"/>
                <a:cs typeface="Arial"/>
              </a:rPr>
              <a:t>FORTALECIMIENTO DE LA SALUD INTEGRAL DEL ADOLESCENTE</a:t>
            </a:r>
          </a:p>
        </p:txBody>
      </p:sp>
      <p:pic>
        <p:nvPicPr>
          <p:cNvPr id="15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976304C-0B2D-4901-974D-072EA905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05" y="250249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63ED92B-BFED-43D1-A158-25499B30D8BF}"/>
              </a:ext>
            </a:extLst>
          </p:cNvPr>
          <p:cNvSpPr txBox="1"/>
          <p:nvPr/>
        </p:nvSpPr>
        <p:spPr>
          <a:xfrm>
            <a:off x="6677262" y="5132235"/>
            <a:ext cx="53009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rgbClr val="0A524A"/>
                </a:solidFill>
                <a:latin typeface="Trebuchet MS" panose="020B0603020202020204" pitchFamily="34" charset="0"/>
              </a:rPr>
              <a:t>Periodo: </a:t>
            </a:r>
          </a:p>
          <a:p>
            <a:pPr algn="ctr"/>
            <a:r>
              <a:rPr lang="es-PE" b="1" dirty="0">
                <a:solidFill>
                  <a:srgbClr val="0A524A"/>
                </a:solidFill>
                <a:latin typeface="Trebuchet MS" panose="020B0603020202020204" pitchFamily="34" charset="0"/>
              </a:rPr>
              <a:t>[AGOSTO 2023 a  JUNIO 2024]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94E7962F-2B09-A6FF-45A5-B5971ADE4201}"/>
              </a:ext>
            </a:extLst>
          </p:cNvPr>
          <p:cNvSpPr txBox="1">
            <a:spLocks/>
          </p:cNvSpPr>
          <p:nvPr/>
        </p:nvSpPr>
        <p:spPr>
          <a:xfrm>
            <a:off x="1123854" y="415472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CALIFICACIÓN DEL ACOMPAÑAMIENTO DEL LIDER PAR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5383290-AFD3-6513-7B76-488093EF7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57097"/>
              </p:ext>
            </p:extLst>
          </p:nvPr>
        </p:nvGraphicFramePr>
        <p:xfrm>
          <a:off x="2966502" y="1518363"/>
          <a:ext cx="5933867" cy="4690472"/>
        </p:xfrm>
        <a:graphic>
          <a:graphicData uri="http://schemas.openxmlformats.org/drawingml/2006/table">
            <a:tbl>
              <a:tblPr/>
              <a:tblGrid>
                <a:gridCol w="1602256">
                  <a:extLst>
                    <a:ext uri="{9D8B030D-6E8A-4147-A177-3AD203B41FA5}">
                      <a16:colId xmlns:a16="http://schemas.microsoft.com/office/drawing/2014/main" val="1244929151"/>
                    </a:ext>
                  </a:extLst>
                </a:gridCol>
                <a:gridCol w="1795801">
                  <a:extLst>
                    <a:ext uri="{9D8B030D-6E8A-4147-A177-3AD203B41FA5}">
                      <a16:colId xmlns:a16="http://schemas.microsoft.com/office/drawing/2014/main" val="2877377912"/>
                    </a:ext>
                  </a:extLst>
                </a:gridCol>
                <a:gridCol w="1423447">
                  <a:extLst>
                    <a:ext uri="{9D8B030D-6E8A-4147-A177-3AD203B41FA5}">
                      <a16:colId xmlns:a16="http://schemas.microsoft.com/office/drawing/2014/main" val="965954307"/>
                    </a:ext>
                  </a:extLst>
                </a:gridCol>
                <a:gridCol w="1112363">
                  <a:extLst>
                    <a:ext uri="{9D8B030D-6E8A-4147-A177-3AD203B41FA5}">
                      <a16:colId xmlns:a16="http://schemas.microsoft.com/office/drawing/2014/main" val="4209458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lang="es-ES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371" marR="11371" marT="7581" marB="758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3186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 del acompañamiento de líder par </a:t>
                      </a:r>
                    </a:p>
                  </a:txBody>
                  <a:tcPr marL="11371" marR="11371" marT="7581" marB="758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Muy buena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68641"/>
                  </a:ext>
                </a:extLst>
              </a:tr>
              <a:tr h="2880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Buena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09557"/>
                  </a:ext>
                </a:extLst>
              </a:tr>
              <a:tr h="2880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Regular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223533"/>
                  </a:ext>
                </a:extLst>
              </a:tr>
              <a:tr h="1516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 Mala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837504"/>
                  </a:ext>
                </a:extLst>
              </a:tr>
              <a:tr h="1516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 Muy mala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290043"/>
                  </a:ext>
                </a:extLst>
              </a:tr>
              <a:tr h="2880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(6) No </a:t>
                      </a:r>
                      <a:r>
                        <a:rPr lang="pt-BR" sz="14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tuve</a:t>
                      </a:r>
                      <a:r>
                        <a:rPr lang="pt-BR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líder par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542156"/>
                  </a:ext>
                </a:extLst>
              </a:tr>
              <a:tr h="288068">
                <a:tc row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Niveles de confianza en líder par (n= 173)</a:t>
                      </a:r>
                    </a:p>
                  </a:txBody>
                  <a:tcPr marL="11371" marR="11371" marT="7581" marB="758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Muy buena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551462"/>
                  </a:ext>
                </a:extLst>
              </a:tr>
              <a:tr h="2880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Buena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03165"/>
                  </a:ext>
                </a:extLst>
              </a:tr>
              <a:tr h="2880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Regular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581862"/>
                  </a:ext>
                </a:extLst>
              </a:tr>
              <a:tr h="2880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 Mala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73040"/>
                  </a:ext>
                </a:extLst>
              </a:tr>
              <a:tr h="2274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 Muy mala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837490"/>
                  </a:ext>
                </a:extLst>
              </a:tr>
              <a:tr h="288068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Adolescentes quien dijo que su líder par le ayudó (n= 173)</a:t>
                      </a:r>
                    </a:p>
                  </a:txBody>
                  <a:tcPr marL="11371" marR="11371" marT="7581" marB="7581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(1) Si me ayudó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092423"/>
                  </a:ext>
                </a:extLst>
              </a:tr>
              <a:tr h="28806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 No me ayudó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757108"/>
                  </a:ext>
                </a:extLst>
              </a:tr>
              <a:tr h="94001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 Me es indiferente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1371" marR="11371" marT="7581" marB="7581" anchor="b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78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2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F50DE481-268B-DF8E-BC08-AF1E5D519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85561"/>
              </p:ext>
            </p:extLst>
          </p:nvPr>
        </p:nvGraphicFramePr>
        <p:xfrm>
          <a:off x="457201" y="828707"/>
          <a:ext cx="11395494" cy="5820351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</a:tblPr>
              <a:tblGrid>
                <a:gridCol w="3167004">
                  <a:extLst>
                    <a:ext uri="{9D8B030D-6E8A-4147-A177-3AD203B41FA5}">
                      <a16:colId xmlns:a16="http://schemas.microsoft.com/office/drawing/2014/main" val="1458435049"/>
                    </a:ext>
                  </a:extLst>
                </a:gridCol>
                <a:gridCol w="3189224">
                  <a:extLst>
                    <a:ext uri="{9D8B030D-6E8A-4147-A177-3AD203B41FA5}">
                      <a16:colId xmlns:a16="http://schemas.microsoft.com/office/drawing/2014/main" val="3846180727"/>
                    </a:ext>
                  </a:extLst>
                </a:gridCol>
                <a:gridCol w="5039266">
                  <a:extLst>
                    <a:ext uri="{9D8B030D-6E8A-4147-A177-3AD203B41FA5}">
                      <a16:colId xmlns:a16="http://schemas.microsoft.com/office/drawing/2014/main" val="755810969"/>
                    </a:ext>
                  </a:extLst>
                </a:gridCol>
              </a:tblGrid>
              <a:tr h="36136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cap="all" spc="6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Línea de Trabajo</a:t>
                      </a:r>
                    </a:p>
                  </a:txBody>
                  <a:tcPr marL="92150" marR="92150" marT="92150" marB="921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spc="6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Objetivo</a:t>
                      </a:r>
                    </a:p>
                  </a:txBody>
                  <a:tcPr marL="92150" marR="92150" marT="92150" marB="921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spc="6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Actividades Sugeridas</a:t>
                      </a:r>
                    </a:p>
                  </a:txBody>
                  <a:tcPr marL="92150" marR="92150" marT="92150" marB="9215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73270"/>
                  </a:ext>
                </a:extLst>
              </a:tr>
              <a:tr h="10483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Salud Mental y Bienestar Emocional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Promover la salud mental y prevenir problemas como ansiedad, depresión y suicidio. </a:t>
                      </a:r>
                    </a:p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Bienestar: autonomía, competencia, desarrollo personal/sentido de vida.</a:t>
                      </a:r>
                    </a:p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Sustancias, Tecnología.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 Talleres de habilidades socioemocionales. - Campañas de sensibilización para reducir el estigma.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- Espacios seguros en escuelas para diálogo. 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95540"/>
                  </a:ext>
                </a:extLst>
              </a:tr>
              <a:tr h="796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Salud Sexual y Reproductiva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Reducir embarazos adolescentes e infecciones de transmisión sexual (ITS).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Educación sexual integral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en escuelas y comunidades. - Acceso gratuito a métodos anticonceptivos. - Charlas con enfoque intercultural. - Capacitación a pares educadores.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57966"/>
                  </a:ext>
                </a:extLst>
              </a:tr>
              <a:tr h="796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Nutrición y Hábitos Saludables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Prevenir la malnutrición (desnutrición y obesidad) y fomentar estilos de vida saludables.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 Programas de alimentación escolar nutritiva. - Talleres de cocina saludable. - Promoción de actividad física (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CC00"/>
                          </a:highlight>
                          <a:latin typeface="Aptos Narrow" panose="020B0004020202020204" pitchFamily="34" charset="0"/>
                        </a:rPr>
                        <a:t>DIARIA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). - Monitoreo de anemia y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obesidad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.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EA402"/>
                          </a:highlight>
                          <a:latin typeface="Aptos Narrow" panose="020B0004020202020204" pitchFamily="34" charset="0"/>
                        </a:rPr>
                        <a:t>Dieta adolescente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.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5CC7E0"/>
                          </a:highlight>
                          <a:latin typeface="Aptos Narrow" panose="020B0004020202020204" pitchFamily="34" charset="0"/>
                        </a:rPr>
                        <a:t>Suplementación.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916138"/>
                  </a:ext>
                </a:extLst>
              </a:tr>
              <a:tr h="10483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Prevención de Violencia y Seguridad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Reducir la exposición a violencia (familiar, escolar, de género) y promover entornos seguros.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5CC7E0"/>
                          </a:highlight>
                          <a:latin typeface="Aptos Narrow" panose="020B0004020202020204" pitchFamily="34" charset="0"/>
                        </a:rPr>
                        <a:t>VER LAS MODALIDADES DE VIOLENCIA (tocamientos, violación, ciberacoso, acoso, intimidación de tecnologías, trata de personas).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 Talleres sobre resolución de conflictos y prevención de violencia. - Programas de empoderamiento para adolescentes, especialmente mujeres. - Trabajo con familias y docentes.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34731"/>
                  </a:ext>
                </a:extLst>
              </a:tr>
              <a:tr h="97244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Acceso a Servicios de Salud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Mejorar el acceso a servicios de salud integrales y amigables para adolescentes.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Implementar consultorios diferenciados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E7C5C3"/>
                          </a:highlight>
                          <a:latin typeface="Aptos Narrow" panose="020B0004020202020204" pitchFamily="34" charset="0"/>
                        </a:rPr>
                        <a:t>(proceso de acreditación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00FF"/>
                          </a:highlight>
                          <a:latin typeface="Aptos Narrow" panose="020B0004020202020204" pitchFamily="34" charset="0"/>
                        </a:rPr>
                        <a:t>)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para adolescentes en centros de salud. - Capacitar a personal médico en atención con enfoque de género y cultural. - Promover el uso del Seguro Integral de Salud (SIS). - Ferias de salud comunitarias.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419958"/>
                  </a:ext>
                </a:extLst>
              </a:tr>
              <a:tr h="7966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Participación y Liderazgo Juvenil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Fomentar la participación activa de los adolescentes en la promoción de su propia salud.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Aptos Narrow" panose="020B0004020202020204" pitchFamily="34" charset="0"/>
                        </a:rPr>
                        <a:t>CAPITAL SOCIAL.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 Creación de consejos juveniles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para diseñar intervenciones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. -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Proyectos de voluntariado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en salud comunitaria. - Espacios de diálogo con autoridades locales. </a:t>
                      </a:r>
                      <a:r>
                        <a:rPr lang="es-MX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ptos Narrow" panose="020B0004020202020204" pitchFamily="34" charset="0"/>
                        </a:rPr>
                        <a:t>–Proyecto de vida</a:t>
                      </a:r>
                    </a:p>
                  </a:txBody>
                  <a:tcPr marL="947" marR="947" marT="947" marB="6143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4797"/>
                  </a:ext>
                </a:extLst>
              </a:tr>
            </a:tbl>
          </a:graphicData>
        </a:graphic>
      </p:graphicFrame>
      <p:sp>
        <p:nvSpPr>
          <p:cNvPr id="22" name="Elipse 21">
            <a:extLst>
              <a:ext uri="{FF2B5EF4-FFF2-40B4-BE49-F238E27FC236}">
                <a16:creationId xmlns:a16="http://schemas.microsoft.com/office/drawing/2014/main" id="{176F2F41-4CED-B901-BB87-248C2B403B72}"/>
              </a:ext>
            </a:extLst>
          </p:cNvPr>
          <p:cNvSpPr/>
          <p:nvPr/>
        </p:nvSpPr>
        <p:spPr>
          <a:xfrm>
            <a:off x="180861" y="208941"/>
            <a:ext cx="3907766" cy="6993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Adolescentes en situación de calle o trabajo infantil</a:t>
            </a:r>
            <a:endParaRPr lang="en-US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AB55407-51D3-3D66-A241-1A685083E4B6}"/>
              </a:ext>
            </a:extLst>
          </p:cNvPr>
          <p:cNvSpPr/>
          <p:nvPr/>
        </p:nvSpPr>
        <p:spPr>
          <a:xfrm>
            <a:off x="10300382" y="132410"/>
            <a:ext cx="1685513" cy="108980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Clima y Salud Ambiental</a:t>
            </a:r>
            <a:endParaRPr lang="en-US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D1DDFF8F-F808-00C8-D113-B4EBC9DDF237}"/>
              </a:ext>
            </a:extLst>
          </p:cNvPr>
          <p:cNvSpPr/>
          <p:nvPr/>
        </p:nvSpPr>
        <p:spPr>
          <a:xfrm>
            <a:off x="4208979" y="41235"/>
            <a:ext cx="2152186" cy="79494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Programa Salud Escolar MINSA MINEDU – 36hrs</a:t>
            </a:r>
            <a:endParaRPr lang="en-US" sz="1400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1C6E334-BE5D-850D-7944-EEE3B506BBDD}"/>
              </a:ext>
            </a:extLst>
          </p:cNvPr>
          <p:cNvSpPr/>
          <p:nvPr/>
        </p:nvSpPr>
        <p:spPr>
          <a:xfrm>
            <a:off x="5918115" y="48407"/>
            <a:ext cx="1645091" cy="7897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Plan de Buen Inicio del año escolar</a:t>
            </a:r>
            <a:endParaRPr lang="en-US" sz="1200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7806991-6ADA-B35A-A653-4C8E15F4CD83}"/>
              </a:ext>
            </a:extLst>
          </p:cNvPr>
          <p:cNvSpPr/>
          <p:nvPr/>
        </p:nvSpPr>
        <p:spPr>
          <a:xfrm>
            <a:off x="7304015" y="98594"/>
            <a:ext cx="1645091" cy="7897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MIDIS “Proyecto de Vida Adolescente”</a:t>
            </a:r>
            <a:endParaRPr lang="en-US" sz="120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83354237-853C-6C8E-2B5F-E398FD119FD4}"/>
              </a:ext>
            </a:extLst>
          </p:cNvPr>
          <p:cNvSpPr/>
          <p:nvPr/>
        </p:nvSpPr>
        <p:spPr>
          <a:xfrm>
            <a:off x="8547367" y="132410"/>
            <a:ext cx="1645091" cy="78971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MIMP ”Programa Aurora”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111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C5D7E6C-FD02-8E4D-8F9A-222C30C6BF0F}"/>
              </a:ext>
            </a:extLst>
          </p:cNvPr>
          <p:cNvGrpSpPr/>
          <p:nvPr/>
        </p:nvGrpSpPr>
        <p:grpSpPr>
          <a:xfrm>
            <a:off x="4062428" y="1371472"/>
            <a:ext cx="4858171" cy="951445"/>
            <a:chOff x="7090300" y="1516662"/>
            <a:chExt cx="4858171" cy="9514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B2BD63-FFB7-4B43-99A0-59F7E1EDA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0300" y="1516662"/>
              <a:ext cx="4787883" cy="951445"/>
              <a:chOff x="7361238" y="1354138"/>
              <a:chExt cx="3175000" cy="92233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7B0415E2-C01A-4476-BBF5-CB936B2FE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1354138"/>
                <a:ext cx="3175000" cy="922337"/>
              </a:xfrm>
              <a:custGeom>
                <a:avLst/>
                <a:gdLst>
                  <a:gd name="T0" fmla="*/ 713 w 834"/>
                  <a:gd name="T1" fmla="*/ 0 h 242"/>
                  <a:gd name="T2" fmla="*/ 121 w 834"/>
                  <a:gd name="T3" fmla="*/ 0 h 242"/>
                  <a:gd name="T4" fmla="*/ 0 w 834"/>
                  <a:gd name="T5" fmla="*/ 121 h 242"/>
                  <a:gd name="T6" fmla="*/ 121 w 834"/>
                  <a:gd name="T7" fmla="*/ 242 h 242"/>
                  <a:gd name="T8" fmla="*/ 713 w 834"/>
                  <a:gd name="T9" fmla="*/ 242 h 242"/>
                  <a:gd name="T10" fmla="*/ 834 w 834"/>
                  <a:gd name="T11" fmla="*/ 121 h 242"/>
                  <a:gd name="T12" fmla="*/ 713 w 834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42">
                    <a:moveTo>
                      <a:pt x="713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713" y="242"/>
                      <a:pt x="713" y="242"/>
                      <a:pt x="713" y="242"/>
                    </a:cubicBezTo>
                    <a:cubicBezTo>
                      <a:pt x="779" y="242"/>
                      <a:pt x="834" y="188"/>
                      <a:pt x="834" y="121"/>
                    </a:cubicBezTo>
                    <a:cubicBezTo>
                      <a:pt x="834" y="54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2315" name="Oval 28">
                <a:extLst>
                  <a:ext uri="{FF2B5EF4-FFF2-40B4-BE49-F238E27FC236}">
                    <a16:creationId xmlns:a16="http://schemas.microsoft.com/office/drawing/2014/main" id="{2B6ECBC4-C80F-49FD-BF0E-8EFBE839F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0" y="1422400"/>
                <a:ext cx="784225" cy="78581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9pPr>
              </a:lstStyle>
              <a:p>
                <a:pPr eaLnBrk="1" hangingPunct="1"/>
                <a:endParaRPr lang="es-PE" altLang="es-PE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1821DC9C-685F-43B0-A225-146EFE18A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185" y="1659281"/>
              <a:ext cx="8143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PE" alt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Os1</a:t>
              </a:r>
              <a:endParaRPr lang="ru-RU" alt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65C3A8-0A86-43D3-B1EB-D2AE9AD6F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4365" y="1692925"/>
              <a:ext cx="353410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r>
                <a:rPr lang="es-PE" sz="1600" dirty="0"/>
                <a:t>Implementando un Servicio diferenciado para adolescentes</a:t>
              </a:r>
            </a:p>
            <a:p>
              <a:pPr eaLnBrk="1" hangingPunct="1"/>
              <a:endParaRPr lang="ru-RU" altLang="es-PE" sz="1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529170E-4AEC-534B-F1B9-5CA913A67D9C}"/>
              </a:ext>
            </a:extLst>
          </p:cNvPr>
          <p:cNvGrpSpPr/>
          <p:nvPr/>
        </p:nvGrpSpPr>
        <p:grpSpPr>
          <a:xfrm>
            <a:off x="4123792" y="3686085"/>
            <a:ext cx="4724372" cy="1158702"/>
            <a:chOff x="7133628" y="3963544"/>
            <a:chExt cx="4778282" cy="23202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D6CC18-887A-4C3C-A834-F330B4A51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3628" y="3963544"/>
              <a:ext cx="4778282" cy="2092839"/>
              <a:chOff x="7361238" y="2616200"/>
              <a:chExt cx="3175000" cy="922337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1BCF3D1-321F-4688-AAEF-3F4EF376A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2616200"/>
                <a:ext cx="3175000" cy="922337"/>
              </a:xfrm>
              <a:custGeom>
                <a:avLst/>
                <a:gdLst>
                  <a:gd name="T0" fmla="*/ 713 w 834"/>
                  <a:gd name="T1" fmla="*/ 0 h 242"/>
                  <a:gd name="T2" fmla="*/ 121 w 834"/>
                  <a:gd name="T3" fmla="*/ 0 h 242"/>
                  <a:gd name="T4" fmla="*/ 0 w 834"/>
                  <a:gd name="T5" fmla="*/ 121 h 242"/>
                  <a:gd name="T6" fmla="*/ 121 w 834"/>
                  <a:gd name="T7" fmla="*/ 242 h 242"/>
                  <a:gd name="T8" fmla="*/ 713 w 834"/>
                  <a:gd name="T9" fmla="*/ 242 h 242"/>
                  <a:gd name="T10" fmla="*/ 834 w 834"/>
                  <a:gd name="T11" fmla="*/ 121 h 242"/>
                  <a:gd name="T12" fmla="*/ 713 w 834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42">
                    <a:moveTo>
                      <a:pt x="713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713" y="242"/>
                      <a:pt x="713" y="242"/>
                      <a:pt x="713" y="242"/>
                    </a:cubicBezTo>
                    <a:cubicBezTo>
                      <a:pt x="779" y="242"/>
                      <a:pt x="834" y="188"/>
                      <a:pt x="834" y="121"/>
                    </a:cubicBezTo>
                    <a:cubicBezTo>
                      <a:pt x="834" y="54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rebuchet MS" panose="020B0603020202020204" pitchFamily="34" charset="0"/>
                </a:endParaRPr>
              </a:p>
            </p:txBody>
          </p:sp>
          <p:sp>
            <p:nvSpPr>
              <p:cNvPr id="12317" name="Oval 27">
                <a:extLst>
                  <a:ext uri="{FF2B5EF4-FFF2-40B4-BE49-F238E27FC236}">
                    <a16:creationId xmlns:a16="http://schemas.microsoft.com/office/drawing/2014/main" id="{E149A213-25A8-4BE4-B292-A77453E81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0" y="2684463"/>
                <a:ext cx="784225" cy="78581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9pPr>
              </a:lstStyle>
              <a:p>
                <a:pPr eaLnBrk="1" hangingPunct="1"/>
                <a:endParaRPr lang="es-PE" altLang="es-PE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B604D813-B447-4007-BECD-B66D30246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185" y="4825298"/>
              <a:ext cx="868537" cy="98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PE" altLang="ru-RU" sz="3200" b="1" dirty="0">
                  <a:solidFill>
                    <a:schemeClr val="bg2">
                      <a:lumMod val="75000"/>
                    </a:schemeClr>
                  </a:solidFill>
                  <a:latin typeface="Trebuchet MS" panose="020B0603020202020204" pitchFamily="34" charset="0"/>
                </a:rPr>
                <a:t>Os3</a:t>
              </a:r>
              <a:endParaRPr lang="ru-RU" altLang="ru-RU" sz="3200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875347-8E0F-4AF8-B906-24F75C40B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6596" y="4329006"/>
              <a:ext cx="3296131" cy="195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lvl="0"/>
              <a:r>
                <a:rPr lang="es-PE" sz="1600" dirty="0"/>
                <a:t>Facilitar el acceso de atención a los adolescentes con riesgo de salud</a:t>
              </a:r>
            </a:p>
          </p:txBody>
        </p:sp>
      </p:grpSp>
      <p:grpSp>
        <p:nvGrpSpPr>
          <p:cNvPr id="47" name="Group 2">
            <a:extLst>
              <a:ext uri="{FF2B5EF4-FFF2-40B4-BE49-F238E27FC236}">
                <a16:creationId xmlns:a16="http://schemas.microsoft.com/office/drawing/2014/main" id="{B2DA5FF8-101D-4D9C-BE8A-BBF0D2317493}"/>
              </a:ext>
            </a:extLst>
          </p:cNvPr>
          <p:cNvGrpSpPr>
            <a:grpSpLocks/>
          </p:cNvGrpSpPr>
          <p:nvPr/>
        </p:nvGrpSpPr>
        <p:grpSpPr bwMode="auto">
          <a:xfrm>
            <a:off x="226276" y="2645409"/>
            <a:ext cx="4263535" cy="2038945"/>
            <a:chOff x="7361238" y="1354138"/>
            <a:chExt cx="3175000" cy="922337"/>
          </a:xfrm>
          <a:solidFill>
            <a:srgbClr val="0A524A"/>
          </a:solidFill>
        </p:grpSpPr>
        <p:sp>
          <p:nvSpPr>
            <p:cNvPr id="48" name="Freeform 24">
              <a:extLst>
                <a:ext uri="{FF2B5EF4-FFF2-40B4-BE49-F238E27FC236}">
                  <a16:creationId xmlns:a16="http://schemas.microsoft.com/office/drawing/2014/main" id="{9BDC572C-2561-4F99-A412-A5596262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1238" y="1354138"/>
              <a:ext cx="3175000" cy="922337"/>
            </a:xfrm>
            <a:custGeom>
              <a:avLst/>
              <a:gdLst>
                <a:gd name="T0" fmla="*/ 713 w 834"/>
                <a:gd name="T1" fmla="*/ 0 h 242"/>
                <a:gd name="T2" fmla="*/ 121 w 834"/>
                <a:gd name="T3" fmla="*/ 0 h 242"/>
                <a:gd name="T4" fmla="*/ 0 w 834"/>
                <a:gd name="T5" fmla="*/ 121 h 242"/>
                <a:gd name="T6" fmla="*/ 121 w 834"/>
                <a:gd name="T7" fmla="*/ 242 h 242"/>
                <a:gd name="T8" fmla="*/ 713 w 834"/>
                <a:gd name="T9" fmla="*/ 242 h 242"/>
                <a:gd name="T10" fmla="*/ 834 w 834"/>
                <a:gd name="T11" fmla="*/ 121 h 242"/>
                <a:gd name="T12" fmla="*/ 713 w 834"/>
                <a:gd name="T1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4" h="242">
                  <a:moveTo>
                    <a:pt x="713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713" y="242"/>
                    <a:pt x="713" y="242"/>
                    <a:pt x="713" y="242"/>
                  </a:cubicBezTo>
                  <a:cubicBezTo>
                    <a:pt x="779" y="242"/>
                    <a:pt x="834" y="188"/>
                    <a:pt x="834" y="121"/>
                  </a:cubicBezTo>
                  <a:cubicBezTo>
                    <a:pt x="834" y="54"/>
                    <a:pt x="779" y="0"/>
                    <a:pt x="7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rebuchet MS" panose="020B0603020202020204" pitchFamily="34" charset="0"/>
              </a:endParaRPr>
            </a:p>
          </p:txBody>
        </p:sp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0F0EEB23-4795-43FC-A00F-9B30FC520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324" y="1397218"/>
              <a:ext cx="767218" cy="83617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/>
              <a:endParaRPr lang="es-PE" altLang="es-PE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53" name="Rectangle 32">
            <a:extLst>
              <a:ext uri="{FF2B5EF4-FFF2-40B4-BE49-F238E27FC236}">
                <a16:creationId xmlns:a16="http://schemas.microsoft.com/office/drawing/2014/main" id="{F771EB0E-B397-44F2-8C4A-095046DA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87" y="3264831"/>
            <a:ext cx="8332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PE" altLang="ru-RU" sz="4000" b="1" dirty="0" err="1">
                <a:solidFill>
                  <a:srgbClr val="0A524A"/>
                </a:solidFill>
                <a:latin typeface="Trebuchet MS" panose="020B0603020202020204" pitchFamily="34" charset="0"/>
              </a:rPr>
              <a:t>Op</a:t>
            </a:r>
            <a:endParaRPr lang="ru-RU" altLang="ru-RU" sz="2800" dirty="0">
              <a:solidFill>
                <a:srgbClr val="0A524A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CFCBEE22-5251-4916-B5F9-064CB7DEA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914" y="2801712"/>
            <a:ext cx="30057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r>
              <a:rPr lang="es-ES" dirty="0">
                <a:solidFill>
                  <a:schemeClr val="bg1"/>
                </a:solidFill>
              </a:rPr>
              <a:t>Mejorar el acceso a la atención en salud en los adolescentes, a través de la implementación de estrategias basadas en la comunidad. </a:t>
            </a:r>
            <a:endParaRPr lang="ru-RU" altLang="es-PE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842153" y="61587"/>
            <a:ext cx="9062113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latin typeface="Trebuchet MS" panose="020B0603020202020204" pitchFamily="34" charset="0"/>
              </a:rPr>
              <a:t>OBJETIVO PRINCIPAL Y </a:t>
            </a:r>
            <a:br>
              <a:rPr lang="es-ES" sz="2800" dirty="0">
                <a:latin typeface="Trebuchet MS" panose="020B0603020202020204" pitchFamily="34" charset="0"/>
              </a:rPr>
            </a:br>
            <a:r>
              <a:rPr lang="es-ES" sz="2800" dirty="0">
                <a:latin typeface="Trebuchet MS" panose="020B0603020202020204" pitchFamily="34" charset="0"/>
              </a:rPr>
              <a:t>OBJETIVOS SECUNDARIOS</a:t>
            </a:r>
            <a:endParaRPr lang="es-PE" sz="2800" dirty="0">
              <a:latin typeface="Trebuchet MS" panose="020B0603020202020204" pitchFamily="34" charset="0"/>
            </a:endParaRPr>
          </a:p>
        </p:txBody>
      </p:sp>
      <p:sp>
        <p:nvSpPr>
          <p:cNvPr id="52" name="Google Shape;157;p17">
            <a:extLst>
              <a:ext uri="{FF2B5EF4-FFF2-40B4-BE49-F238E27FC236}">
                <a16:creationId xmlns:a16="http://schemas.microsoft.com/office/drawing/2014/main" id="{A2B2032B-1753-4B27-A702-C0F5408DA886}"/>
              </a:ext>
            </a:extLst>
          </p:cNvPr>
          <p:cNvSpPr/>
          <p:nvPr/>
        </p:nvSpPr>
        <p:spPr>
          <a:xfrm>
            <a:off x="0" y="342709"/>
            <a:ext cx="925725" cy="713800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8981C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A3234BB-E4B5-42C3-FAF1-43CE9353E095}"/>
              </a:ext>
            </a:extLst>
          </p:cNvPr>
          <p:cNvGrpSpPr/>
          <p:nvPr/>
        </p:nvGrpSpPr>
        <p:grpSpPr>
          <a:xfrm>
            <a:off x="4132096" y="2493298"/>
            <a:ext cx="4858171" cy="1161148"/>
            <a:chOff x="7090300" y="1516662"/>
            <a:chExt cx="4858171" cy="1161148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CC38137F-28CC-829B-2FF1-85DEEF992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0300" y="1516662"/>
              <a:ext cx="4787883" cy="951445"/>
              <a:chOff x="7361238" y="1354138"/>
              <a:chExt cx="3175000" cy="92233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1C0B6617-5579-A413-20B6-B539AA5EE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1354138"/>
                <a:ext cx="3175000" cy="922337"/>
              </a:xfrm>
              <a:custGeom>
                <a:avLst/>
                <a:gdLst>
                  <a:gd name="T0" fmla="*/ 713 w 834"/>
                  <a:gd name="T1" fmla="*/ 0 h 242"/>
                  <a:gd name="T2" fmla="*/ 121 w 834"/>
                  <a:gd name="T3" fmla="*/ 0 h 242"/>
                  <a:gd name="T4" fmla="*/ 0 w 834"/>
                  <a:gd name="T5" fmla="*/ 121 h 242"/>
                  <a:gd name="T6" fmla="*/ 121 w 834"/>
                  <a:gd name="T7" fmla="*/ 242 h 242"/>
                  <a:gd name="T8" fmla="*/ 713 w 834"/>
                  <a:gd name="T9" fmla="*/ 242 h 242"/>
                  <a:gd name="T10" fmla="*/ 834 w 834"/>
                  <a:gd name="T11" fmla="*/ 121 h 242"/>
                  <a:gd name="T12" fmla="*/ 713 w 834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42">
                    <a:moveTo>
                      <a:pt x="713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713" y="242"/>
                      <a:pt x="713" y="242"/>
                      <a:pt x="713" y="242"/>
                    </a:cubicBezTo>
                    <a:cubicBezTo>
                      <a:pt x="779" y="242"/>
                      <a:pt x="834" y="188"/>
                      <a:pt x="834" y="121"/>
                    </a:cubicBezTo>
                    <a:cubicBezTo>
                      <a:pt x="834" y="54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16" name="Oval 28">
                <a:extLst>
                  <a:ext uri="{FF2B5EF4-FFF2-40B4-BE49-F238E27FC236}">
                    <a16:creationId xmlns:a16="http://schemas.microsoft.com/office/drawing/2014/main" id="{A6C1B72D-577F-EBE9-04A3-47491E4C4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0" y="1422400"/>
                <a:ext cx="784225" cy="78581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9pPr>
              </a:lstStyle>
              <a:p>
                <a:pPr eaLnBrk="1" hangingPunct="1"/>
                <a:endParaRPr lang="es-PE" altLang="es-PE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2" name="Rectangle 32">
              <a:extLst>
                <a:ext uri="{FF2B5EF4-FFF2-40B4-BE49-F238E27FC236}">
                  <a16:creationId xmlns:a16="http://schemas.microsoft.com/office/drawing/2014/main" id="{63E6309B-AA8C-E1B7-0916-8727686D8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185" y="1659281"/>
              <a:ext cx="8143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PE" alt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Os2</a:t>
              </a:r>
              <a:endParaRPr lang="ru-RU" alt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TextBox 38">
              <a:extLst>
                <a:ext uri="{FF2B5EF4-FFF2-40B4-BE49-F238E27FC236}">
                  <a16:creationId xmlns:a16="http://schemas.microsoft.com/office/drawing/2014/main" id="{B671ADED-5A87-8C37-8814-7018BBD2B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4365" y="1692925"/>
              <a:ext cx="3534106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r>
                <a:rPr lang="es-PE" sz="1600" dirty="0"/>
                <a:t>Formando líderes pares para identificar y acompañar a los adolescentes de riesgo</a:t>
              </a:r>
            </a:p>
            <a:p>
              <a:pPr eaLnBrk="1" hangingPunct="1"/>
              <a:endParaRPr lang="ru-RU" altLang="es-PE" sz="10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B271EEC-3597-2DD8-8565-10C62F1317B8}"/>
              </a:ext>
            </a:extLst>
          </p:cNvPr>
          <p:cNvGrpSpPr/>
          <p:nvPr/>
        </p:nvGrpSpPr>
        <p:grpSpPr>
          <a:xfrm>
            <a:off x="4062427" y="4931290"/>
            <a:ext cx="4857551" cy="1605118"/>
            <a:chOff x="7133628" y="3963544"/>
            <a:chExt cx="4778282" cy="2522521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246B40AF-F232-8F18-3168-DA8AE81A1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3628" y="3963544"/>
              <a:ext cx="4778282" cy="2092839"/>
              <a:chOff x="7361238" y="2616200"/>
              <a:chExt cx="3175000" cy="922337"/>
            </a:xfrm>
          </p:grpSpPr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BEEB1A14-140F-A60B-DE63-1FC569E3D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2616200"/>
                <a:ext cx="3175000" cy="922337"/>
              </a:xfrm>
              <a:custGeom>
                <a:avLst/>
                <a:gdLst>
                  <a:gd name="T0" fmla="*/ 713 w 834"/>
                  <a:gd name="T1" fmla="*/ 0 h 242"/>
                  <a:gd name="T2" fmla="*/ 121 w 834"/>
                  <a:gd name="T3" fmla="*/ 0 h 242"/>
                  <a:gd name="T4" fmla="*/ 0 w 834"/>
                  <a:gd name="T5" fmla="*/ 121 h 242"/>
                  <a:gd name="T6" fmla="*/ 121 w 834"/>
                  <a:gd name="T7" fmla="*/ 242 h 242"/>
                  <a:gd name="T8" fmla="*/ 713 w 834"/>
                  <a:gd name="T9" fmla="*/ 242 h 242"/>
                  <a:gd name="T10" fmla="*/ 834 w 834"/>
                  <a:gd name="T11" fmla="*/ 121 h 242"/>
                  <a:gd name="T12" fmla="*/ 713 w 834"/>
                  <a:gd name="T1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42">
                    <a:moveTo>
                      <a:pt x="713" y="0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713" y="242"/>
                      <a:pt x="713" y="242"/>
                      <a:pt x="713" y="242"/>
                    </a:cubicBezTo>
                    <a:cubicBezTo>
                      <a:pt x="779" y="242"/>
                      <a:pt x="834" y="188"/>
                      <a:pt x="834" y="121"/>
                    </a:cubicBezTo>
                    <a:cubicBezTo>
                      <a:pt x="834" y="54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rebuchet MS" panose="020B0603020202020204" pitchFamily="34" charset="0"/>
                </a:endParaRPr>
              </a:p>
            </p:txBody>
          </p:sp>
          <p:sp>
            <p:nvSpPr>
              <p:cNvPr id="34" name="Oval 27">
                <a:extLst>
                  <a:ext uri="{FF2B5EF4-FFF2-40B4-BE49-F238E27FC236}">
                    <a16:creationId xmlns:a16="http://schemas.microsoft.com/office/drawing/2014/main" id="{6CEEDCE3-1631-AF13-9BF2-850633EB4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0" y="2684463"/>
                <a:ext cx="784225" cy="78581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panose="020B0606030504020204" pitchFamily="34" charset="0"/>
                  </a:defRPr>
                </a:lvl9pPr>
              </a:lstStyle>
              <a:p>
                <a:pPr eaLnBrk="1" hangingPunct="1"/>
                <a:endParaRPr lang="es-PE" altLang="es-PE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58159032-C05E-0A78-7737-CF55C4D22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185" y="4825298"/>
              <a:ext cx="868537" cy="986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s-PE" altLang="ru-RU" sz="3200" b="1" dirty="0">
                  <a:solidFill>
                    <a:schemeClr val="bg2">
                      <a:lumMod val="75000"/>
                    </a:schemeClr>
                  </a:solidFill>
                  <a:latin typeface="Trebuchet MS" panose="020B0603020202020204" pitchFamily="34" charset="0"/>
                </a:rPr>
                <a:t>Os4</a:t>
              </a:r>
              <a:endParaRPr lang="ru-RU" altLang="ru-RU" sz="3200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30C9428D-B6CC-D5E6-903B-1D726A102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6596" y="4329006"/>
              <a:ext cx="3296131" cy="2157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lvl="0"/>
              <a:r>
                <a:rPr lang="es-PE" sz="1600" dirty="0"/>
                <a:t>Brindar talleres presenciales y videos educativos que promuevan el bienestar de los adolescentes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008C5A2-06DE-1C1D-97C6-BFC3AEB20B4E}"/>
              </a:ext>
            </a:extLst>
          </p:cNvPr>
          <p:cNvGrpSpPr/>
          <p:nvPr/>
        </p:nvGrpSpPr>
        <p:grpSpPr>
          <a:xfrm>
            <a:off x="9147059" y="2176919"/>
            <a:ext cx="2661153" cy="2852932"/>
            <a:chOff x="917313" y="2314420"/>
            <a:chExt cx="2661153" cy="2852932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E77A3B3-055B-6234-AEE2-2E08338FB714}"/>
                </a:ext>
              </a:extLst>
            </p:cNvPr>
            <p:cNvGrpSpPr/>
            <p:nvPr/>
          </p:nvGrpSpPr>
          <p:grpSpPr>
            <a:xfrm>
              <a:off x="917313" y="2314420"/>
              <a:ext cx="638110" cy="2849076"/>
              <a:chOff x="810705" y="1782985"/>
              <a:chExt cx="725864" cy="3060000"/>
            </a:xfrm>
            <a:solidFill>
              <a:srgbClr val="FEA402"/>
            </a:solidFill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C580A78F-F0E6-C296-19F9-4CE3C7238D61}"/>
                  </a:ext>
                </a:extLst>
              </p:cNvPr>
              <p:cNvSpPr/>
              <p:nvPr/>
            </p:nvSpPr>
            <p:spPr>
              <a:xfrm>
                <a:off x="810705" y="1782985"/>
                <a:ext cx="725864" cy="713800"/>
              </a:xfrm>
              <a:prstGeom prst="ellipse">
                <a:avLst/>
              </a:prstGeom>
              <a:grpFill/>
              <a:ln>
                <a:solidFill>
                  <a:srgbClr val="F898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9A284325-029C-C827-9B86-9DB2E37F8691}"/>
                  </a:ext>
                </a:extLst>
              </p:cNvPr>
              <p:cNvSpPr/>
              <p:nvPr/>
            </p:nvSpPr>
            <p:spPr>
              <a:xfrm>
                <a:off x="810705" y="2956085"/>
                <a:ext cx="725864" cy="713800"/>
              </a:xfrm>
              <a:prstGeom prst="ellipse">
                <a:avLst/>
              </a:prstGeom>
              <a:grpFill/>
              <a:ln>
                <a:solidFill>
                  <a:srgbClr val="F898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4660EB17-06BD-E0AA-5EAE-1CDDD354A485}"/>
                  </a:ext>
                </a:extLst>
              </p:cNvPr>
              <p:cNvSpPr/>
              <p:nvPr/>
            </p:nvSpPr>
            <p:spPr>
              <a:xfrm>
                <a:off x="810705" y="4129185"/>
                <a:ext cx="725864" cy="713800"/>
              </a:xfrm>
              <a:prstGeom prst="ellipse">
                <a:avLst/>
              </a:prstGeom>
              <a:grpFill/>
              <a:ln>
                <a:solidFill>
                  <a:srgbClr val="F8981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18" name="Text Placeholder 35">
              <a:extLst>
                <a:ext uri="{FF2B5EF4-FFF2-40B4-BE49-F238E27FC236}">
                  <a16:creationId xmlns:a16="http://schemas.microsoft.com/office/drawing/2014/main" id="{F2DDEF2A-EAE4-0571-3ADD-7B4B2E4BE240}"/>
                </a:ext>
              </a:extLst>
            </p:cNvPr>
            <p:cNvSpPr txBox="1">
              <a:spLocks/>
            </p:cNvSpPr>
            <p:nvPr/>
          </p:nvSpPr>
          <p:spPr>
            <a:xfrm>
              <a:off x="1658438" y="2529203"/>
              <a:ext cx="1904091" cy="4883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altLang="es-PE" sz="2000" dirty="0">
                  <a:solidFill>
                    <a:srgbClr val="0A524A"/>
                  </a:solidFill>
                  <a:latin typeface="Trebuchet MS" panose="020B0603020202020204" pitchFamily="34" charset="0"/>
                </a:rPr>
                <a:t>Su Majestad </a:t>
              </a:r>
              <a:r>
                <a:rPr lang="es-ES" altLang="es-PE" sz="2000" dirty="0" err="1">
                  <a:solidFill>
                    <a:srgbClr val="0A524A"/>
                  </a:solidFill>
                  <a:latin typeface="Trebuchet MS" panose="020B0603020202020204" pitchFamily="34" charset="0"/>
                </a:rPr>
                <a:t>Hiroito</a:t>
              </a:r>
              <a:endParaRPr lang="es-ES" altLang="es-PE" sz="2000" dirty="0">
                <a:solidFill>
                  <a:srgbClr val="0A524A"/>
                </a:solidFill>
                <a:latin typeface="Trebuchet MS" panose="020B0603020202020204" pitchFamily="34" charset="0"/>
              </a:endParaRPr>
            </a:p>
            <a:p>
              <a:endParaRPr lang="ru-RU" altLang="es-PE" sz="2000" dirty="0">
                <a:solidFill>
                  <a:srgbClr val="0A524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" name="Text Placeholder 35">
              <a:extLst>
                <a:ext uri="{FF2B5EF4-FFF2-40B4-BE49-F238E27FC236}">
                  <a16:creationId xmlns:a16="http://schemas.microsoft.com/office/drawing/2014/main" id="{53220A8A-307D-542B-3B81-7D1D9BF7F45B}"/>
                </a:ext>
              </a:extLst>
            </p:cNvPr>
            <p:cNvSpPr txBox="1">
              <a:spLocks/>
            </p:cNvSpPr>
            <p:nvPr/>
          </p:nvSpPr>
          <p:spPr>
            <a:xfrm>
              <a:off x="1674375" y="3582917"/>
              <a:ext cx="1904091" cy="4883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altLang="es-PE" sz="2000" dirty="0">
                  <a:solidFill>
                    <a:srgbClr val="0A524A"/>
                  </a:solidFill>
                  <a:latin typeface="Trebuchet MS" panose="020B0603020202020204" pitchFamily="34" charset="0"/>
                </a:rPr>
                <a:t>El Progreso</a:t>
              </a:r>
            </a:p>
            <a:p>
              <a:endParaRPr lang="ru-RU" altLang="es-PE" sz="2000" dirty="0">
                <a:solidFill>
                  <a:srgbClr val="0A524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" name="Text Placeholder 35">
              <a:extLst>
                <a:ext uri="{FF2B5EF4-FFF2-40B4-BE49-F238E27FC236}">
                  <a16:creationId xmlns:a16="http://schemas.microsoft.com/office/drawing/2014/main" id="{A426433C-E78A-2F79-6CA5-D01DCE328EDF}"/>
                </a:ext>
              </a:extLst>
            </p:cNvPr>
            <p:cNvSpPr txBox="1">
              <a:spLocks/>
            </p:cNvSpPr>
            <p:nvPr/>
          </p:nvSpPr>
          <p:spPr>
            <a:xfrm>
              <a:off x="1658437" y="4679012"/>
              <a:ext cx="1904091" cy="4883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altLang="es-PE" sz="2000" dirty="0">
                  <a:solidFill>
                    <a:srgbClr val="0A524A"/>
                  </a:solidFill>
                  <a:latin typeface="Trebuchet MS" panose="020B0603020202020204" pitchFamily="34" charset="0"/>
                </a:rPr>
                <a:t>Punchauca</a:t>
              </a:r>
            </a:p>
            <a:p>
              <a:endParaRPr lang="ru-RU" altLang="es-PE" sz="2000" dirty="0">
                <a:solidFill>
                  <a:srgbClr val="0A524A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5" name="Estrella: 5 puntas 34">
            <a:extLst>
              <a:ext uri="{FF2B5EF4-FFF2-40B4-BE49-F238E27FC236}">
                <a16:creationId xmlns:a16="http://schemas.microsoft.com/office/drawing/2014/main" id="{8D099009-EAF0-DB37-E423-B11828C90CF6}"/>
              </a:ext>
            </a:extLst>
          </p:cNvPr>
          <p:cNvSpPr/>
          <p:nvPr/>
        </p:nvSpPr>
        <p:spPr>
          <a:xfrm>
            <a:off x="9340706" y="2389872"/>
            <a:ext cx="261726" cy="238691"/>
          </a:xfrm>
          <a:prstGeom prst="star5">
            <a:avLst/>
          </a:prstGeom>
          <a:solidFill>
            <a:srgbClr val="FEA40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Estrella: 5 puntas 35">
            <a:extLst>
              <a:ext uri="{FF2B5EF4-FFF2-40B4-BE49-F238E27FC236}">
                <a16:creationId xmlns:a16="http://schemas.microsoft.com/office/drawing/2014/main" id="{2D01572B-7F54-DC8C-AE99-6ECC511448CA}"/>
              </a:ext>
            </a:extLst>
          </p:cNvPr>
          <p:cNvSpPr/>
          <p:nvPr/>
        </p:nvSpPr>
        <p:spPr>
          <a:xfrm>
            <a:off x="9343307" y="3470042"/>
            <a:ext cx="261726" cy="238691"/>
          </a:xfrm>
          <a:prstGeom prst="star5">
            <a:avLst/>
          </a:prstGeom>
          <a:solidFill>
            <a:srgbClr val="FEA40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id="{9504B16F-34D5-5D59-4C46-6504934A437E}"/>
              </a:ext>
            </a:extLst>
          </p:cNvPr>
          <p:cNvSpPr/>
          <p:nvPr/>
        </p:nvSpPr>
        <p:spPr>
          <a:xfrm>
            <a:off x="9343307" y="4574350"/>
            <a:ext cx="261726" cy="238691"/>
          </a:xfrm>
          <a:prstGeom prst="star5">
            <a:avLst/>
          </a:prstGeom>
          <a:solidFill>
            <a:srgbClr val="FEA40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068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1">
            <a:extLst>
              <a:ext uri="{FF2B5EF4-FFF2-40B4-BE49-F238E27FC236}">
                <a16:creationId xmlns:a16="http://schemas.microsoft.com/office/drawing/2014/main" id="{D5001E63-A16D-4347-9E69-2107BBC75C23}"/>
              </a:ext>
            </a:extLst>
          </p:cNvPr>
          <p:cNvSpPr txBox="1">
            <a:spLocks/>
          </p:cNvSpPr>
          <p:nvPr/>
        </p:nvSpPr>
        <p:spPr>
          <a:xfrm>
            <a:off x="917313" y="307391"/>
            <a:ext cx="9908341" cy="96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r>
              <a:rPr lang="es-ES" dirty="0">
                <a:latin typeface="Trebuchet MS" panose="020B0603020202020204" pitchFamily="34" charset="0"/>
              </a:rPr>
              <a:t>ALCANCE</a:t>
            </a:r>
            <a:endParaRPr lang="es-PE" dirty="0">
              <a:latin typeface="Trebuchet MS" panose="020B0603020202020204" pitchFamily="34" charset="0"/>
            </a:endParaRPr>
          </a:p>
        </p:txBody>
      </p:sp>
      <p:sp>
        <p:nvSpPr>
          <p:cNvPr id="75" name="Text Placeholder 35">
            <a:extLst>
              <a:ext uri="{FF2B5EF4-FFF2-40B4-BE49-F238E27FC236}">
                <a16:creationId xmlns:a16="http://schemas.microsoft.com/office/drawing/2014/main" id="{50372AEC-7F0D-4055-9C0D-822E73FDAA0E}"/>
              </a:ext>
            </a:extLst>
          </p:cNvPr>
          <p:cNvSpPr txBox="1">
            <a:spLocks/>
          </p:cNvSpPr>
          <p:nvPr/>
        </p:nvSpPr>
        <p:spPr>
          <a:xfrm>
            <a:off x="528023" y="1238754"/>
            <a:ext cx="5357770" cy="2047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es-PE" sz="2000" dirty="0">
                <a:solidFill>
                  <a:srgbClr val="0A524A"/>
                </a:solidFill>
                <a:latin typeface="Trebuchet MS" panose="020B0603020202020204" pitchFamily="34" charset="0"/>
              </a:rPr>
              <a:t>MUESTRA: 242/245 adolescentes (14-19 años)</a:t>
            </a:r>
          </a:p>
          <a:p>
            <a:r>
              <a:rPr lang="es-ES" altLang="es-PE" sz="2000" dirty="0">
                <a:solidFill>
                  <a:srgbClr val="0A524A"/>
                </a:solidFill>
                <a:latin typeface="Trebuchet MS" panose="020B0603020202020204" pitchFamily="34" charset="0"/>
              </a:rPr>
              <a:t>Sexo: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PE" sz="2000" dirty="0">
                <a:solidFill>
                  <a:srgbClr val="0A524A"/>
                </a:solidFill>
                <a:latin typeface="Trebuchet MS" panose="020B0603020202020204" pitchFamily="34" charset="0"/>
              </a:rPr>
              <a:t>51% (124) son mujeres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PE" sz="2000" dirty="0">
                <a:solidFill>
                  <a:srgbClr val="0A524A"/>
                </a:solidFill>
                <a:latin typeface="Trebuchet MS" panose="020B0603020202020204" pitchFamily="34" charset="0"/>
              </a:rPr>
              <a:t>49% (118) son varones </a:t>
            </a:r>
          </a:p>
          <a:p>
            <a:endParaRPr lang="es-MX" altLang="es-PE" sz="2000" dirty="0">
              <a:solidFill>
                <a:srgbClr val="0A524A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Google Shape;157;p17">
            <a:extLst>
              <a:ext uri="{FF2B5EF4-FFF2-40B4-BE49-F238E27FC236}">
                <a16:creationId xmlns:a16="http://schemas.microsoft.com/office/drawing/2014/main" id="{0E6A224A-0268-4EE2-B622-7D31A71D909B}"/>
              </a:ext>
            </a:extLst>
          </p:cNvPr>
          <p:cNvSpPr/>
          <p:nvPr/>
        </p:nvSpPr>
        <p:spPr>
          <a:xfrm>
            <a:off x="-8411" y="404022"/>
            <a:ext cx="925725" cy="713800"/>
          </a:xfrm>
          <a:custGeom>
            <a:avLst/>
            <a:gdLst/>
            <a:ahLst/>
            <a:cxnLst/>
            <a:rect l="l" t="t" r="r" b="b"/>
            <a:pathLst>
              <a:path w="37029" h="28552" extrusionOk="0">
                <a:moveTo>
                  <a:pt x="0" y="1"/>
                </a:moveTo>
                <a:lnTo>
                  <a:pt x="0" y="28552"/>
                </a:lnTo>
                <a:lnTo>
                  <a:pt x="31826" y="28552"/>
                </a:lnTo>
                <a:lnTo>
                  <a:pt x="31826" y="5215"/>
                </a:lnTo>
                <a:lnTo>
                  <a:pt x="37029" y="1"/>
                </a:lnTo>
                <a:close/>
              </a:path>
            </a:pathLst>
          </a:custGeom>
          <a:solidFill>
            <a:srgbClr val="F8981C"/>
          </a:solidFill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67984C-ED39-1BB6-1C9D-A737CC70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30" y="212500"/>
            <a:ext cx="5040702" cy="3359975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3ADF05-71E3-671F-E6FD-A4BCE571B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401370"/>
              </p:ext>
            </p:extLst>
          </p:nvPr>
        </p:nvGraphicFramePr>
        <p:xfrm>
          <a:off x="1472562" y="3286663"/>
          <a:ext cx="3468692" cy="19762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6046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724439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768207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695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Rangos de edades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14 a 16 años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17 años a más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4CD98E-7DC1-50FA-B758-84523215C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78020"/>
              </p:ext>
            </p:extLst>
          </p:nvPr>
        </p:nvGraphicFramePr>
        <p:xfrm>
          <a:off x="6720556" y="3720433"/>
          <a:ext cx="4249862" cy="2830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1063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887587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941212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695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Ocupación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Estudiante (1)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 de casa (2)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Trabajo remunerado (3)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0913868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trabaja, no estudia (4)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1181573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557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9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1.1 DATOS SOCIODEMOGRÁFICOS-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SITUACIÓN SOCIOECONOMICA DE LOS ADOLESCENTES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r="47619" b="49599"/>
          <a:stretch/>
        </p:blipFill>
        <p:spPr>
          <a:xfrm>
            <a:off x="130514" y="1754006"/>
            <a:ext cx="2677887" cy="4212450"/>
          </a:xfrm>
          <a:prstGeom prst="rect">
            <a:avLst/>
          </a:prstGeom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43502"/>
              </p:ext>
            </p:extLst>
          </p:nvPr>
        </p:nvGraphicFramePr>
        <p:xfrm>
          <a:off x="4705157" y="2025712"/>
          <a:ext cx="4249862" cy="32571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1063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887587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941212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695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Apoyo entregado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Soporte Nutricional</a:t>
                      </a:r>
                      <a:endParaRPr lang="es-ES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Soporte clínico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US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Soporte en vivienda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60913868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Trámite documentario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1181573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 apoyos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85574148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4663080" y="5495904"/>
            <a:ext cx="433401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600" i="1" dirty="0"/>
              <a:t>La entrega de alimentos fue el principal apoyo brindado</a:t>
            </a:r>
          </a:p>
        </p:txBody>
      </p:sp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E63B45F-F14B-F4F5-2490-BAF001F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8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6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123855" y="70831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II. SITUACIÓN DE SALUD DE LOS ADOLESCENTES                    (Pre intervención)</a:t>
            </a:r>
            <a:endParaRPr lang="es-ES" sz="2800" dirty="0">
              <a:solidFill>
                <a:schemeClr val="accent4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2" r="47619" b="49599"/>
          <a:stretch/>
        </p:blipFill>
        <p:spPr>
          <a:xfrm>
            <a:off x="173793" y="1705042"/>
            <a:ext cx="2677887" cy="42124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51680" y="2893172"/>
            <a:ext cx="3468692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b="1" dirty="0"/>
              <a:t>241 adolescentes han completado 4 cuestionarios: </a:t>
            </a:r>
          </a:p>
          <a:p>
            <a:pPr algn="ctr"/>
            <a:r>
              <a:rPr lang="es-PE" dirty="0"/>
              <a:t>CHATBOT (Salud sexual)</a:t>
            </a:r>
          </a:p>
          <a:p>
            <a:pPr algn="ctr"/>
            <a:r>
              <a:rPr lang="es-PE" dirty="0"/>
              <a:t>PHQ-9 Y GAD-7 (Salud mental)</a:t>
            </a:r>
          </a:p>
          <a:p>
            <a:pPr algn="ctr"/>
            <a:r>
              <a:rPr lang="es-PE" dirty="0"/>
              <a:t>TBC-A (Tuberculosis)</a:t>
            </a:r>
          </a:p>
          <a:p>
            <a:pPr algn="ctr"/>
            <a:endParaRPr lang="es-PE" dirty="0"/>
          </a:p>
        </p:txBody>
      </p:sp>
      <p:sp>
        <p:nvSpPr>
          <p:cNvPr id="7" name="Flecha derecha 6"/>
          <p:cNvSpPr/>
          <p:nvPr/>
        </p:nvSpPr>
        <p:spPr>
          <a:xfrm>
            <a:off x="6320372" y="3565378"/>
            <a:ext cx="724938" cy="491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E63B45F-F14B-F4F5-2490-BAF001F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8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56D5B0-F78E-8A68-E9CB-9D630DAF9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200832"/>
              </p:ext>
            </p:extLst>
          </p:nvPr>
        </p:nvGraphicFramePr>
        <p:xfrm>
          <a:off x="7403514" y="2557315"/>
          <a:ext cx="3824586" cy="2426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46866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810705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767015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85349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Adolescentes con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de salud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336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Sí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5241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11197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57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98872" y="547159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2.1 SITUACION DE SALUD DE LOS ADOLESCENTES –           RIESGO DE CONDUCTA SEXUAL</a:t>
            </a:r>
            <a:endParaRPr lang="es-ES" sz="2000" dirty="0">
              <a:solidFill>
                <a:schemeClr val="accent4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528109" y="2691927"/>
            <a:ext cx="28146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dirty="0">
                <a:ea typeface="Calibri"/>
                <a:cs typeface="Calibri"/>
              </a:rPr>
              <a:t>De 107 adolescentes con riesgo sexual</a:t>
            </a:r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50313"/>
              </p:ext>
            </p:extLst>
          </p:nvPr>
        </p:nvGraphicFramePr>
        <p:xfrm>
          <a:off x="3673504" y="2205858"/>
          <a:ext cx="3751626" cy="2830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37227">
                  <a:extLst>
                    <a:ext uri="{9D8B030D-6E8A-4147-A177-3AD203B41FA5}">
                      <a16:colId xmlns:a16="http://schemas.microsoft.com/office/drawing/2014/main" val="1625048751"/>
                    </a:ext>
                  </a:extLst>
                </a:gridCol>
                <a:gridCol w="783530">
                  <a:extLst>
                    <a:ext uri="{9D8B030D-6E8A-4147-A177-3AD203B41FA5}">
                      <a16:colId xmlns:a16="http://schemas.microsoft.com/office/drawing/2014/main" val="4121047897"/>
                    </a:ext>
                  </a:extLst>
                </a:gridCol>
                <a:gridCol w="830869">
                  <a:extLst>
                    <a:ext uri="{9D8B030D-6E8A-4147-A177-3AD203B41FA5}">
                      <a16:colId xmlns:a16="http://schemas.microsoft.com/office/drawing/2014/main" val="3966310677"/>
                    </a:ext>
                  </a:extLst>
                </a:gridCol>
              </a:tblGrid>
              <a:tr h="695241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s-ES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de salud sexual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  <a:endParaRPr lang="es-PE" sz="15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67517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03304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Moderado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29026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Severo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499590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s-ES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riesgo</a:t>
                      </a:r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825116"/>
                  </a:ext>
                </a:extLst>
              </a:tr>
              <a:tr h="426987"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/>
                    </a:p>
                  </a:txBody>
                  <a:tcPr marL="6350" marR="6350" marT="635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  <a:endParaRPr lang="en-US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>
                        <a:buNone/>
                      </a:pPr>
                      <a:r>
                        <a:rPr lang="es-PE" sz="15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61202"/>
                  </a:ext>
                </a:extLst>
              </a:tr>
            </a:tbl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id="{116A5773-2CCC-47DA-23AF-FB4F2F321A9F}"/>
              </a:ext>
            </a:extLst>
          </p:cNvPr>
          <p:cNvSpPr/>
          <p:nvPr/>
        </p:nvSpPr>
        <p:spPr>
          <a:xfrm>
            <a:off x="7959732" y="3015093"/>
            <a:ext cx="362262" cy="121170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AA0046D-57B1-95D6-411F-9066212A6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09"/>
          <a:stretch/>
        </p:blipFill>
        <p:spPr>
          <a:xfrm>
            <a:off x="77158" y="2007421"/>
            <a:ext cx="3555168" cy="3227049"/>
          </a:xfrm>
          <a:prstGeom prst="rect">
            <a:avLst/>
          </a:prstGeom>
        </p:spPr>
      </p:pic>
      <p:sp>
        <p:nvSpPr>
          <p:cNvPr id="10" name="CuadroTexto 4">
            <a:extLst>
              <a:ext uri="{FF2B5EF4-FFF2-40B4-BE49-F238E27FC236}">
                <a16:creationId xmlns:a16="http://schemas.microsoft.com/office/drawing/2014/main" id="{C4F7F829-25C0-651B-8843-AA009D257614}"/>
              </a:ext>
            </a:extLst>
          </p:cNvPr>
          <p:cNvSpPr txBox="1"/>
          <p:nvPr/>
        </p:nvSpPr>
        <p:spPr>
          <a:xfrm>
            <a:off x="8254732" y="3429000"/>
            <a:ext cx="35641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PE" dirty="0">
                <a:ea typeface="Calibri"/>
                <a:cs typeface="Calibri"/>
              </a:rPr>
              <a:t>16 (6.6%) tiene riesgo moderado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s-PE" dirty="0">
                <a:ea typeface="Calibri"/>
                <a:cs typeface="Calibri"/>
              </a:rPr>
              <a:t>15 (6.2%) tiene riesgo severo</a:t>
            </a:r>
          </a:p>
        </p:txBody>
      </p:sp>
      <p:pic>
        <p:nvPicPr>
          <p:cNvPr id="6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F442AE83-A203-E45A-4048-1D98B702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215" y="175298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5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827F80A0-2C1B-48BA-9C27-278ED9D6DDB5}"/>
              </a:ext>
            </a:extLst>
          </p:cNvPr>
          <p:cNvSpPr txBox="1">
            <a:spLocks/>
          </p:cNvSpPr>
          <p:nvPr/>
        </p:nvSpPr>
        <p:spPr>
          <a:xfrm>
            <a:off x="1039529" y="474530"/>
            <a:ext cx="10010501" cy="1214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184840"/>
                </a:solidFill>
                <a:latin typeface="Whitney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2.1.1 SALUD SEXUAL DE LOS ADOLESCENTES-</a:t>
            </a:r>
          </a:p>
          <a:p>
            <a:pPr algn="ctr"/>
            <a:r>
              <a:rPr lang="es-ES" sz="2800" dirty="0">
                <a:solidFill>
                  <a:schemeClr val="accent4">
                    <a:lumMod val="50000"/>
                  </a:schemeClr>
                </a:solidFill>
                <a:latin typeface="Trebuchet MS"/>
              </a:rPr>
              <a:t>INICIO DE LA PRIMERA RELACIÓN SEXUAL Y NÚMERO DE PAREJAS EN LOS ÚLTIMOS 12 MESES</a:t>
            </a:r>
            <a:endParaRPr lang="es-P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779099" y="2428198"/>
            <a:ext cx="2923900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11% (26) ya han iniciado su vida sexual</a:t>
            </a:r>
            <a:endParaRPr lang="es-PE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89% (215) aún no ha iniciado su vida sexual</a:t>
            </a:r>
            <a:endParaRPr lang="es-PE" dirty="0"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3" y="1985209"/>
            <a:ext cx="3438807" cy="346379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189D9C42-7366-C67A-760C-2E1ED150BA4A}"/>
              </a:ext>
            </a:extLst>
          </p:cNvPr>
          <p:cNvSpPr/>
          <p:nvPr/>
        </p:nvSpPr>
        <p:spPr>
          <a:xfrm>
            <a:off x="6908945" y="2355498"/>
            <a:ext cx="299803" cy="1361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3.amazonaws.com/www.laborum.pe/companies/logos/91741/imagen%20socios.png">
            <a:extLst>
              <a:ext uri="{FF2B5EF4-FFF2-40B4-BE49-F238E27FC236}">
                <a16:creationId xmlns:a16="http://schemas.microsoft.com/office/drawing/2014/main" id="{08B5814B-7ECD-731A-E983-8BD5DB3C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07" y="200282"/>
            <a:ext cx="1818317" cy="6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4380115" y="3297911"/>
            <a:ext cx="196916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PE" sz="1200" i="1" dirty="0"/>
              <a:t>Mediana: 15 años (11-17)</a:t>
            </a:r>
            <a:endParaRPr lang="es-PE" sz="1200" i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414694" y="2743913"/>
            <a:ext cx="32756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PE" sz="1600" dirty="0"/>
              <a:t>100% tuvo entre 1 a 2 parejas sexuales</a:t>
            </a:r>
            <a:endParaRPr lang="es-PE" sz="16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02217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CD1DA57B504F41803F2E6469EBCB37" ma:contentTypeVersion="7" ma:contentTypeDescription="Crear nuevo documento." ma:contentTypeScope="" ma:versionID="5d58b38f73c9ae1d59ed3452197d1f8b">
  <xsd:schema xmlns:xsd="http://www.w3.org/2001/XMLSchema" xmlns:xs="http://www.w3.org/2001/XMLSchema" xmlns:p="http://schemas.microsoft.com/office/2006/metadata/properties" xmlns:ns2="55316682-48ee-4b03-863f-ea959d735a6b" targetNamespace="http://schemas.microsoft.com/office/2006/metadata/properties" ma:root="true" ma:fieldsID="878b317d147d89939ecd3615fb20d243" ns2:_="">
    <xsd:import namespace="55316682-48ee-4b03-863f-ea959d735a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16682-48ee-4b03-863f-ea959d735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72FB22-F531-4AFA-8079-A614676642F0}"/>
</file>

<file path=customXml/itemProps2.xml><?xml version="1.0" encoding="utf-8"?>
<ds:datastoreItem xmlns:ds="http://schemas.openxmlformats.org/officeDocument/2006/customXml" ds:itemID="{3F099B03-DC56-481C-BB52-A829684380EA}">
  <ds:schemaRefs>
    <ds:schemaRef ds:uri="25979212-1b43-415c-a5eb-7d2c7439de8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375d3597-078f-41c3-971f-bcbffd4f6ef8"/>
    <ds:schemaRef ds:uri="http://schemas.microsoft.com/office/2006/metadata/properties"/>
    <ds:schemaRef ds:uri="http://www.w3.org/XML/1998/namespace"/>
    <ds:schemaRef ds:uri="http://purl.org/dc/elements/1.1/"/>
    <ds:schemaRef ds:uri="115451fc-4cf6-4fc6-9111-d1b22efb3d9c"/>
    <ds:schemaRef ds:uri="a9aca561-301d-4038-82ab-7aea7bf0dd87"/>
  </ds:schemaRefs>
</ds:datastoreItem>
</file>

<file path=customXml/itemProps3.xml><?xml version="1.0" encoding="utf-8"?>
<ds:datastoreItem xmlns:ds="http://schemas.openxmlformats.org/officeDocument/2006/customXml" ds:itemID="{13AB2060-F25F-46D5-8E71-FD69A70F09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2255</TotalTime>
  <Words>2419</Words>
  <Application>Microsoft Office PowerPoint</Application>
  <PresentationFormat>Panorámica</PresentationFormat>
  <Paragraphs>631</Paragraphs>
  <Slides>31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Aptos Narrow</vt:lpstr>
      <vt:lpstr>Arial</vt:lpstr>
      <vt:lpstr>Calibri</vt:lpstr>
      <vt:lpstr>Calibri Light</vt:lpstr>
      <vt:lpstr>Open Sans</vt:lpstr>
      <vt:lpstr>Times New Roman</vt:lpstr>
      <vt:lpstr>Trebuchet MS</vt:lpstr>
      <vt:lpstr>Tema de Office</vt:lpstr>
      <vt:lpstr>Lecciones y siguientes pasos en el salud del adolescente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XXXXXX XXXXXXXXXX</dc:title>
  <dc:creator>Microsoft Office User</dc:creator>
  <cp:lastModifiedBy>Herlinda Mamani Jumpa</cp:lastModifiedBy>
  <cp:revision>586</cp:revision>
  <cp:lastPrinted>2023-03-02T14:10:12Z</cp:lastPrinted>
  <dcterms:created xsi:type="dcterms:W3CDTF">2019-09-19T20:02:04Z</dcterms:created>
  <dcterms:modified xsi:type="dcterms:W3CDTF">2025-05-13T15:06:46Z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0x010100FDCD1DA57B504F41803F2E6469EBCB37</vt:lpwstr>
  </property>
  <property fmtid="{D5CDD505-2E9C-101B-9397-08002B2CF9AE}" pid="3" name="MediaServiceImageTags">
    <vt:lpwstr/>
  </property>
</Properties>
</file>