
<file path=[Content_Types].xml><?xml version="1.0" encoding="utf-8"?>
<Types xmlns="http://schemas.openxmlformats.org/package/2006/content-types">
  <Default Extension="bin" ContentType="image/svg+xml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617" r:id="rId6"/>
    <p:sldId id="620" r:id="rId7"/>
    <p:sldId id="604" r:id="rId8"/>
    <p:sldId id="605" r:id="rId9"/>
    <p:sldId id="610" r:id="rId10"/>
    <p:sldId id="608" r:id="rId11"/>
    <p:sldId id="618" r:id="rId12"/>
    <p:sldId id="619" r:id="rId13"/>
    <p:sldId id="607" r:id="rId14"/>
    <p:sldId id="609" r:id="rId15"/>
    <p:sldId id="421" r:id="rId16"/>
    <p:sldId id="612" r:id="rId17"/>
    <p:sldId id="611" r:id="rId18"/>
    <p:sldId id="386" r:id="rId19"/>
    <p:sldId id="615" r:id="rId20"/>
    <p:sldId id="613" r:id="rId21"/>
    <p:sldId id="616" r:id="rId22"/>
    <p:sldId id="352" r:id="rId2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6911D9B-F6F5-45E6-8A53-6A598E7B4094}">
          <p14:sldIdLst>
            <p14:sldId id="256"/>
            <p14:sldId id="617"/>
            <p14:sldId id="620"/>
            <p14:sldId id="604"/>
            <p14:sldId id="605"/>
            <p14:sldId id="610"/>
            <p14:sldId id="608"/>
            <p14:sldId id="618"/>
            <p14:sldId id="619"/>
            <p14:sldId id="607"/>
            <p14:sldId id="609"/>
            <p14:sldId id="421"/>
            <p14:sldId id="612"/>
            <p14:sldId id="611"/>
            <p14:sldId id="386"/>
            <p14:sldId id="615"/>
            <p14:sldId id="613"/>
            <p14:sldId id="616"/>
            <p14:sldId id="352"/>
          </p14:sldIdLst>
        </p14:section>
        <p14:section name="Sección sin título" id="{CB1CA85D-3DF0-4AF9-9C1B-83256E55AE2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ot Aguilar Fuentes" initials="MAF" lastIdx="1" clrIdx="0">
    <p:extLst>
      <p:ext uri="{19B8F6BF-5375-455C-9EA6-DF929625EA0E}">
        <p15:presenceInfo xmlns:p15="http://schemas.microsoft.com/office/powerpoint/2012/main" userId="S::maguilar_ses@pih.org::92c3af7a-62bf-4981-b2c6-af5aeb19f9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8E2"/>
    <a:srgbClr val="184840"/>
    <a:srgbClr val="F79709"/>
    <a:srgbClr val="E4B91C"/>
    <a:srgbClr val="F7A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C9F6D-A05E-390E-AF59-EB159001A559}" v="378" dt="2025-04-14T09:52:43.020"/>
    <p1510:client id="{6823BB7D-6EBD-1315-94C7-2D3E954EC4AC}" v="73" dt="2025-04-14T10:22:36.279"/>
    <p1510:client id="{6A741B31-AB0A-4736-893C-38D9444DE04A}" v="56" dt="2025-04-14T02:44:38.651"/>
    <p1510:client id="{A39DA51A-B63B-51EE-AE01-F553B5A4F88F}" v="28" dt="2025-04-14T21:41:29.047"/>
    <p1510:client id="{E1643A29-939C-492E-B372-4CDEE7E2B062}" v="43" dt="2025-04-14T05:04:20.549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D132-A825-8A43-9F61-91BA0EFA59D9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52946-0DAD-2842-B19A-18A170EB8C8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969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52946-0DAD-2842-B19A-18A170EB8C87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270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26" name="Shape 1226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27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96" name="Shape 996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62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>
          <a:extLst>
            <a:ext uri="{FF2B5EF4-FFF2-40B4-BE49-F238E27FC236}">
              <a16:creationId xmlns:a16="http://schemas.microsoft.com/office/drawing/2014/main" id="{73D04117-412E-FB2D-CADB-E064AC34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>
            <a:extLst>
              <a:ext uri="{FF2B5EF4-FFF2-40B4-BE49-F238E27FC236}">
                <a16:creationId xmlns:a16="http://schemas.microsoft.com/office/drawing/2014/main" id="{0EC458B3-3D1E-5B05-8075-C4E747A0B2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96" name="Shape 996">
            <a:extLst>
              <a:ext uri="{FF2B5EF4-FFF2-40B4-BE49-F238E27FC236}">
                <a16:creationId xmlns:a16="http://schemas.microsoft.com/office/drawing/2014/main" id="{8274DAAF-5660-7C86-EA7C-5A303C68F8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27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230F1-E3BB-A64A-B707-3854F3122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266CFD-2A68-1B45-8539-78D60B70D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7762C-40E3-6C44-BA62-C2E7F2D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49079-2038-F840-BA02-D94C9A14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D035F5-98EE-DE4D-A9B8-1F40898C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791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6BEED-EC0E-2844-92E3-3BC12F6C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FBD72E-9058-BA43-A049-45063C89E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7F436-E1D0-894C-AAC3-7404182E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EBAEAB-B6AD-C248-BC51-CDFFECDC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5FC6B-827F-C747-8ACA-7AC3AFFB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52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39E69D-BF12-BB49-88CD-636D853F8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628515-AA78-284D-862D-2B0178584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93FC4-6E43-C949-A05F-33E3E106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71D13E-F4EF-884B-8EE4-C4C74ED3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F51309-54FB-4C48-9E14-11A8BB7A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061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38384-7F12-B949-98B7-2A816356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E146AE-D888-344E-BD8E-116387DD6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4B5F7A-B1F4-2C47-9C6B-38EBB9BD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BE516A-39C2-E245-B98F-F5B4487B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661424-2E3F-D741-84BC-E40D3F07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743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D4AF7-EE5F-2240-A9D1-1B160346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5336C-ACC3-D744-BB2F-7517D8C3D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3586D-EC16-5B4F-B0EB-E0E9BD69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C15ACE-E376-E44B-BD70-DA77F88A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C0DFF7-A798-5746-8122-96EEDAD3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626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B2DBE-6C63-644A-9BF4-F8ECFC9B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5D0D4D-3005-2242-B659-6CEA3493A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363BF3-BA39-044A-AF5F-F7AF3DF8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B05E75-2EF7-8049-ADE4-58427620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E1AE0E-3EF9-FC4C-A694-85266356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E08F60-7D68-2A49-8224-2D35C055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357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31880-1F04-0345-9EC9-F7E46A2A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4D4CE-E9D3-514F-941B-5D1931A32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565BE0-4AD1-EF4E-B967-F2650C786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9034C0-CB93-374D-ADD1-E1EAD83F0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AD825-8875-1845-B069-4F8A718E5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72996B-307C-214B-8A07-80AFF4D2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07B276-3189-8C42-957E-2E8B45A0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2B05F2-0126-CA40-B248-023C8EA7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837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E6F78-E1D2-2F46-B9C2-8122F820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645F2B-09B8-D149-90AC-AE6E8352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843F55-1F52-B64C-AD76-4840EAE9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BFDEAB-5FF8-9241-A76D-C18E97A6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578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7F50B3-CC58-5544-B820-70252F89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D97EF2-8619-0942-9E44-B0F2BFDE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AADB3F-3CDE-C94E-B067-84AE1605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868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38049-BA77-BD4E-B9E9-98C697B4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BFC01-7BB7-A74B-B327-FB11B157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B57FF-EA77-2140-ABA3-014FA28F8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9898B0-F28B-224E-A1FF-647E3776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20022-CD25-4A43-8C74-6CD82C8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46B1F9-3375-E84E-BF30-4C2CFC12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70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9B431-290A-BA4D-BBAB-E5AC39C9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0A1C90-D080-0C48-91E3-EC8E9ABF2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CB5BC3-F791-B240-922B-1C70F6550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B75DC6-94F8-3A49-BB35-863C4868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D3C0E1-642E-554E-A0F6-3775DEEA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3B3D14-4295-4C41-9783-8C5E2D71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116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1A225E-7D8A-F34D-991E-09C1392B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3C8171-D486-5348-BE7E-4EA5626B6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9A2B-15BF-644E-8274-0E3D619B0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64BF-B4DC-B744-85C1-6AF1C27AC05B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FF3C1-8640-6C4A-AF1E-3BDF5A1F1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E3449A-695D-8F4D-BFE4-9CD093C4C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2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73" Type="http://schemas.openxmlformats.org/officeDocument/2006/relationships/image" Target="../media/image122.bin"/><Relationship Id="rId281" Type="http://schemas.openxmlformats.org/officeDocument/2006/relationships/image" Target="../media/image24.png"/><Relationship Id="rId294" Type="http://schemas.openxmlformats.org/officeDocument/2006/relationships/image" Target="../media/image134.bin"/><Relationship Id="rId303" Type="http://schemas.openxmlformats.org/officeDocument/2006/relationships/image" Target="../media/image42.png"/><Relationship Id="rId308" Type="http://schemas.openxmlformats.org/officeDocument/2006/relationships/image" Target="../media/image142.bin"/><Relationship Id="rId3" Type="http://schemas.openxmlformats.org/officeDocument/2006/relationships/image" Target="../media/image19.png"/><Relationship Id="rId280" Type="http://schemas.openxmlformats.org/officeDocument/2006/relationships/image" Target="../media/image126.bin"/><Relationship Id="rId302" Type="http://schemas.openxmlformats.org/officeDocument/2006/relationships/image" Target="../media/image41.png"/><Relationship Id="rId310" Type="http://schemas.openxmlformats.org/officeDocument/2006/relationships/image" Target="../media/image44.png"/><Relationship Id="rId315" Type="http://schemas.openxmlformats.org/officeDocument/2006/relationships/image" Target="../media/image146.bin"/><Relationship Id="rId2" Type="http://schemas.openxmlformats.org/officeDocument/2006/relationships/image" Target="../media/image35.png"/><Relationship Id="rId28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88" Type="http://schemas.openxmlformats.org/officeDocument/2006/relationships/image" Target="../media/image27.png"/><Relationship Id="rId301" Type="http://schemas.openxmlformats.org/officeDocument/2006/relationships/image" Target="../media/image138.bin"/><Relationship Id="rId275" Type="http://schemas.openxmlformats.org/officeDocument/2006/relationships/image" Target="../media/image37.png"/><Relationship Id="rId274" Type="http://schemas.openxmlformats.org/officeDocument/2006/relationships/image" Target="../media/image21.png"/><Relationship Id="rId287" Type="http://schemas.openxmlformats.org/officeDocument/2006/relationships/image" Target="../media/image130.bin"/><Relationship Id="rId295" Type="http://schemas.openxmlformats.org/officeDocument/2006/relationships/image" Target="../media/image40.png"/><Relationship Id="rId309" Type="http://schemas.openxmlformats.org/officeDocument/2006/relationships/image" Target="../media/image43.png"/><Relationship Id="rId4" Type="http://schemas.openxmlformats.org/officeDocument/2006/relationships/image" Target="../media/image36.png"/><Relationship Id="rId28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28" Type="http://schemas.openxmlformats.org/officeDocument/2006/relationships/image" Target="../media/image152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41" Type="http://schemas.openxmlformats.org/officeDocument/2006/relationships/image" Target="../media/image158.bin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71" Type="http://schemas.openxmlformats.org/officeDocument/2006/relationships/image" Target="../media/image72.bin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78" Type="http://schemas.openxmlformats.org/officeDocument/2006/relationships/image" Target="../media/image76.bin"/><Relationship Id="rId173" Type="http://schemas.openxmlformats.org/officeDocument/2006/relationships/image" Target="../media/image22.png"/><Relationship Id="rId4" Type="http://schemas.openxmlformats.org/officeDocument/2006/relationships/image" Target="../media/image20.png"/><Relationship Id="rId17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92" Type="http://schemas.openxmlformats.org/officeDocument/2006/relationships/image" Target="../media/image84.bin"/><Relationship Id="rId3" Type="http://schemas.openxmlformats.org/officeDocument/2006/relationships/image" Target="../media/image24.png"/><Relationship Id="rId188" Type="http://schemas.openxmlformats.org/officeDocument/2006/relationships/image" Target="../media/image28.png"/><Relationship Id="rId2" Type="http://schemas.openxmlformats.org/officeDocument/2006/relationships/image" Target="../media/image23.png"/><Relationship Id="rId18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86" Type="http://schemas.openxmlformats.org/officeDocument/2006/relationships/image" Target="../media/image26.png"/><Relationship Id="rId194" Type="http://schemas.openxmlformats.org/officeDocument/2006/relationships/image" Target="../media/image30.gif"/><Relationship Id="rId185" Type="http://schemas.openxmlformats.org/officeDocument/2006/relationships/image" Target="../media/image80.bin"/><Relationship Id="rId4" Type="http://schemas.openxmlformats.org/officeDocument/2006/relationships/image" Target="../media/image25.png"/><Relationship Id="rId193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B02F1-EFFC-084C-8D01-2DDC7E5AC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435" y="1736248"/>
            <a:ext cx="10079775" cy="1921779"/>
          </a:xfrm>
        </p:spPr>
        <p:txBody>
          <a:bodyPr anchor="ctr">
            <a:noAutofit/>
          </a:bodyPr>
          <a:lstStyle/>
          <a:p>
            <a:pPr algn="l"/>
            <a:r>
              <a:rPr lang="es-PE" sz="4000" b="1" i="0" u="none" strike="noStrike" noProof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ESTRATEGIAS DE AFRONTAMIENTO EN SITUACIONES DE ESTRÉS</a:t>
            </a:r>
            <a:endParaRPr lang="es-PE" sz="4800" b="1" noProof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2A708-FC78-1B4E-A70D-2011945B4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786" y="3658027"/>
            <a:ext cx="5261439" cy="887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s-PE" sz="2000" dirty="0">
                <a:solidFill>
                  <a:schemeClr val="bg1"/>
                </a:solidFill>
                <a:latin typeface="Calibri Regular"/>
              </a:rPr>
              <a:t>Programa de Salud Mental</a:t>
            </a:r>
            <a:endParaRPr lang="es-PE" sz="2000" noProof="0" dirty="0">
              <a:solidFill>
                <a:schemeClr val="bg1"/>
              </a:solidFill>
              <a:latin typeface="Calibri Regular"/>
            </a:endParaRPr>
          </a:p>
          <a:p>
            <a:pPr algn="l"/>
            <a:endParaRPr lang="es-PE" sz="6000" b="1" noProof="0">
              <a:solidFill>
                <a:schemeClr val="bg1"/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8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3418F-204C-3C7A-9E4F-654B90AF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58" y="289654"/>
            <a:ext cx="10515600" cy="1325563"/>
          </a:xfrm>
        </p:spPr>
        <p:txBody>
          <a:bodyPr/>
          <a:lstStyle/>
          <a:p>
            <a:r>
              <a:rPr lang="es-PE" sz="5400" b="1" noProof="0">
                <a:solidFill>
                  <a:srgbClr val="184840"/>
                </a:solidFill>
                <a:latin typeface="Calibri Regular"/>
                <a:cs typeface="Calibri Light"/>
              </a:rPr>
              <a:t>Causas comunes </a:t>
            </a:r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3E382EDF-357A-2F23-A238-1B30CB00D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547439" y="1852980"/>
            <a:ext cx="2573063" cy="2037146"/>
          </a:xfrm>
          <a:prstGeom prst="rect">
            <a:avLst/>
          </a:prstGeom>
        </p:spPr>
      </p:pic>
      <p:pic>
        <p:nvPicPr>
          <p:cNvPr id="5" name="Rect">
            <a:extLst>
              <a:ext uri="{FF2B5EF4-FFF2-40B4-BE49-F238E27FC236}">
                <a16:creationId xmlns:a16="http://schemas.microsoft.com/office/drawing/2014/main" id="{9C74C2AD-B958-03CD-6B91-9BE0BDAB8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669269" y="1963100"/>
            <a:ext cx="639726" cy="639726"/>
          </a:xfrm>
          <a:prstGeom prst="rect">
            <a:avLst/>
          </a:prstGeom>
        </p:spPr>
      </p:pic>
      <p:pic>
        <p:nvPicPr>
          <p:cNvPr id="6" name="iconNode0">
            <a:extLst>
              <a:ext uri="{FF2B5EF4-FFF2-40B4-BE49-F238E27FC236}">
                <a16:creationId xmlns:a16="http://schemas.microsoft.com/office/drawing/2014/main" id="{28FB7FE4-13FD-B975-074C-158B715167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9FA2A4A-FA6A-461A-8AD6-EBA790336C79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3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829200" y="2139012"/>
            <a:ext cx="319863" cy="319863"/>
          </a:xfrm>
          <a:prstGeom prst="rect">
            <a:avLst/>
          </a:prstGeom>
        </p:spPr>
      </p:pic>
      <p:sp>
        <p:nvSpPr>
          <p:cNvPr id="7" name="Primary Heading-0">
            <a:extLst>
              <a:ext uri="{FF2B5EF4-FFF2-40B4-BE49-F238E27FC236}">
                <a16:creationId xmlns:a16="http://schemas.microsoft.com/office/drawing/2014/main" id="{658A2A7C-B75E-CA09-73FF-81D0BABDC811}"/>
              </a:ext>
            </a:extLst>
          </p:cNvPr>
          <p:cNvSpPr txBox="1"/>
          <p:nvPr/>
        </p:nvSpPr>
        <p:spPr>
          <a:xfrm>
            <a:off x="669269" y="2721056"/>
            <a:ext cx="2048439" cy="284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42"/>
              </a:lnSpc>
            </a:pPr>
            <a:r>
              <a:rPr lang="es-PE" sz="1600" b="1" spc="-66" noProof="0">
                <a:solidFill>
                  <a:srgbClr val="141414">
                    <a:alpha val="100000"/>
                  </a:srgbClr>
                </a:solidFill>
              </a:rPr>
              <a:t>Causas externas del estrés</a:t>
            </a:r>
          </a:p>
        </p:txBody>
      </p:sp>
      <p:sp>
        <p:nvSpPr>
          <p:cNvPr id="8" name="Description of a primary heading-0">
            <a:extLst>
              <a:ext uri="{FF2B5EF4-FFF2-40B4-BE49-F238E27FC236}">
                <a16:creationId xmlns:a16="http://schemas.microsoft.com/office/drawing/2014/main" id="{96AB1A67-AFF9-B21A-0FF2-A5F43C67C4B0}"/>
              </a:ext>
            </a:extLst>
          </p:cNvPr>
          <p:cNvSpPr txBox="1"/>
          <p:nvPr/>
        </p:nvSpPr>
        <p:spPr>
          <a:xfrm>
            <a:off x="669269" y="3124026"/>
            <a:ext cx="2226331" cy="56964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s-PE" sz="1200" spc="-9" noProof="0">
                <a:solidFill>
                  <a:srgbClr val="141414">
                    <a:alpha val="100000"/>
                  </a:srgbClr>
                </a:solidFill>
              </a:rPr>
              <a:t>Incluyen factores laborales, situaciones adversas y condiciones ambientales.</a:t>
            </a:r>
          </a:p>
        </p:txBody>
      </p:sp>
      <p:pic>
        <p:nvPicPr>
          <p:cNvPr id="9" name="Rect">
            <a:extLst>
              <a:ext uri="{FF2B5EF4-FFF2-40B4-BE49-F238E27FC236}">
                <a16:creationId xmlns:a16="http://schemas.microsoft.com/office/drawing/2014/main" id="{F108127D-550F-083C-B227-E83079358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3495527" y="1850108"/>
            <a:ext cx="2573063" cy="2037146"/>
          </a:xfrm>
          <a:prstGeom prst="rect">
            <a:avLst/>
          </a:prstGeom>
        </p:spPr>
      </p:pic>
      <p:pic>
        <p:nvPicPr>
          <p:cNvPr id="10" name="Rect">
            <a:extLst>
              <a:ext uri="{FF2B5EF4-FFF2-40B4-BE49-F238E27FC236}">
                <a16:creationId xmlns:a16="http://schemas.microsoft.com/office/drawing/2014/main" id="{8D30EED7-6059-B06D-94E0-AF4A81BB91F5}"/>
              </a:ext>
            </a:extLst>
          </p:cNvPr>
          <p:cNvPicPr>
            <a:picLocks noChangeAspect="1"/>
          </p:cNvPicPr>
          <p:nvPr/>
        </p:nvPicPr>
        <p:blipFill rotWithShape="1">
          <a:blip r:embed="rId274">
            <a:alphaModFix/>
          </a:blip>
          <a:stretch/>
        </p:blipFill>
        <p:spPr>
          <a:xfrm>
            <a:off x="3726826" y="1963100"/>
            <a:ext cx="639726" cy="639726"/>
          </a:xfrm>
          <a:prstGeom prst="rect">
            <a:avLst/>
          </a:prstGeom>
        </p:spPr>
      </p:pic>
      <p:pic>
        <p:nvPicPr>
          <p:cNvPr id="11" name="iconNode1">
            <a:extLst>
              <a:ext uri="{FF2B5EF4-FFF2-40B4-BE49-F238E27FC236}">
                <a16:creationId xmlns:a16="http://schemas.microsoft.com/office/drawing/2014/main" id="{CAF646AB-3664-B492-35BD-654B967A5758}"/>
              </a:ext>
            </a:extLst>
          </p:cNvPr>
          <p:cNvPicPr>
            <a:picLocks noChangeAspect="1"/>
          </p:cNvPicPr>
          <p:nvPr/>
        </p:nvPicPr>
        <p:blipFill rotWithShape="1">
          <a:blip r:embed="rId275">
            <a:alphaModFix/>
            <a:extLst>
              <a:ext uri="{A96DE3CB-8189-4B4C-A518-83AB03C113FB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80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3886757" y="2123031"/>
            <a:ext cx="319863" cy="319863"/>
          </a:xfrm>
          <a:prstGeom prst="rect">
            <a:avLst/>
          </a:prstGeom>
        </p:spPr>
      </p:pic>
      <p:sp>
        <p:nvSpPr>
          <p:cNvPr id="12" name="Primary Heading-1">
            <a:extLst>
              <a:ext uri="{FF2B5EF4-FFF2-40B4-BE49-F238E27FC236}">
                <a16:creationId xmlns:a16="http://schemas.microsoft.com/office/drawing/2014/main" id="{BFFA8223-9708-9AB3-ABD3-786427DA24E3}"/>
              </a:ext>
            </a:extLst>
          </p:cNvPr>
          <p:cNvSpPr txBox="1"/>
          <p:nvPr/>
        </p:nvSpPr>
        <p:spPr>
          <a:xfrm>
            <a:off x="3710187" y="2709643"/>
            <a:ext cx="2143334" cy="21544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s-PE" sz="1400" b="1" spc="-66" noProof="0">
                <a:solidFill>
                  <a:srgbClr val="141414">
                    <a:alpha val="100000"/>
                  </a:srgbClr>
                </a:solidFill>
                <a:ea typeface="Inter SemiBold" panose="020B0604020202020204" charset="0"/>
              </a:rPr>
              <a:t>Causas laborales/ académicas</a:t>
            </a:r>
          </a:p>
        </p:txBody>
      </p:sp>
      <p:sp>
        <p:nvSpPr>
          <p:cNvPr id="13" name="Description of a primary heading-1">
            <a:extLst>
              <a:ext uri="{FF2B5EF4-FFF2-40B4-BE49-F238E27FC236}">
                <a16:creationId xmlns:a16="http://schemas.microsoft.com/office/drawing/2014/main" id="{E50885FF-BAD1-3050-E2B8-33A85E1DCC9A}"/>
              </a:ext>
            </a:extLst>
          </p:cNvPr>
          <p:cNvSpPr txBox="1"/>
          <p:nvPr/>
        </p:nvSpPr>
        <p:spPr>
          <a:xfrm>
            <a:off x="3710187" y="3084507"/>
            <a:ext cx="2143334" cy="56624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just">
              <a:lnSpc>
                <a:spcPts val="1512"/>
              </a:lnSpc>
            </a:pPr>
            <a:r>
              <a:rPr lang="es-PE" sz="1100" spc="-9" noProof="0">
                <a:solidFill>
                  <a:srgbClr val="141414">
                    <a:alpha val="100000"/>
                  </a:srgbClr>
                </a:solidFill>
                <a:ea typeface="Inter" panose="020B0604020202020204" charset="0"/>
              </a:rPr>
              <a:t>Sobrecarga de trabajo, plazos ajustados y conflictos interpersonales son comunes.</a:t>
            </a:r>
          </a:p>
        </p:txBody>
      </p:sp>
      <p:pic>
        <p:nvPicPr>
          <p:cNvPr id="14" name="Rect">
            <a:extLst>
              <a:ext uri="{FF2B5EF4-FFF2-40B4-BE49-F238E27FC236}">
                <a16:creationId xmlns:a16="http://schemas.microsoft.com/office/drawing/2014/main" id="{3300447F-F105-E928-E3DE-9AC541765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6461781" y="1852980"/>
            <a:ext cx="2573063" cy="2037146"/>
          </a:xfrm>
          <a:prstGeom prst="rect">
            <a:avLst/>
          </a:prstGeom>
        </p:spPr>
      </p:pic>
      <p:pic>
        <p:nvPicPr>
          <p:cNvPr id="15" name="Rect">
            <a:extLst>
              <a:ext uri="{FF2B5EF4-FFF2-40B4-BE49-F238E27FC236}">
                <a16:creationId xmlns:a16="http://schemas.microsoft.com/office/drawing/2014/main" id="{C53B30A9-449E-DAE5-2353-72673ED8F4AC}"/>
              </a:ext>
            </a:extLst>
          </p:cNvPr>
          <p:cNvPicPr>
            <a:picLocks noChangeAspect="1"/>
          </p:cNvPicPr>
          <p:nvPr/>
        </p:nvPicPr>
        <p:blipFill rotWithShape="1">
          <a:blip r:embed="rId281">
            <a:alphaModFix/>
          </a:blip>
          <a:stretch/>
        </p:blipFill>
        <p:spPr>
          <a:xfrm>
            <a:off x="6627256" y="1960739"/>
            <a:ext cx="639726" cy="639726"/>
          </a:xfrm>
          <a:prstGeom prst="rect">
            <a:avLst/>
          </a:prstGeom>
        </p:spPr>
      </p:pic>
      <p:pic>
        <p:nvPicPr>
          <p:cNvPr id="16" name="iconNode2">
            <a:extLst>
              <a:ext uri="{FF2B5EF4-FFF2-40B4-BE49-F238E27FC236}">
                <a16:creationId xmlns:a16="http://schemas.microsoft.com/office/drawing/2014/main" id="{94E18B47-B980-9BDF-2E86-005123BA65AE}"/>
              </a:ext>
            </a:extLst>
          </p:cNvPr>
          <p:cNvPicPr>
            <a:picLocks noChangeAspect="1"/>
          </p:cNvPicPr>
          <p:nvPr/>
        </p:nvPicPr>
        <p:blipFill rotWithShape="1">
          <a:blip r:embed="rId282">
            <a:alphaModFix/>
            <a:extLst>
              <a:ext uri="{5F7CD7C9-5E45-4345-A3E5-51530198A2A5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8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6789548" y="2123031"/>
            <a:ext cx="319863" cy="319863"/>
          </a:xfrm>
          <a:prstGeom prst="rect">
            <a:avLst/>
          </a:prstGeom>
        </p:spPr>
      </p:pic>
      <p:sp>
        <p:nvSpPr>
          <p:cNvPr id="17" name="Primary Heading-2">
            <a:extLst>
              <a:ext uri="{FF2B5EF4-FFF2-40B4-BE49-F238E27FC236}">
                <a16:creationId xmlns:a16="http://schemas.microsoft.com/office/drawing/2014/main" id="{48FB5899-02D3-D102-F38C-8FEE64ACA2E9}"/>
              </a:ext>
            </a:extLst>
          </p:cNvPr>
          <p:cNvSpPr txBox="1"/>
          <p:nvPr/>
        </p:nvSpPr>
        <p:spPr>
          <a:xfrm>
            <a:off x="6629617" y="2670914"/>
            <a:ext cx="2048439" cy="284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42"/>
              </a:lnSpc>
            </a:pPr>
            <a:r>
              <a:rPr lang="es-PE" sz="1600" b="1" spc="-66" noProof="0">
                <a:solidFill>
                  <a:srgbClr val="141414">
                    <a:alpha val="100000"/>
                  </a:srgbClr>
                </a:solidFill>
              </a:rPr>
              <a:t>Situaciones adversas</a:t>
            </a:r>
          </a:p>
        </p:txBody>
      </p:sp>
      <p:sp>
        <p:nvSpPr>
          <p:cNvPr id="18" name="Description of a primary heading-2">
            <a:extLst>
              <a:ext uri="{FF2B5EF4-FFF2-40B4-BE49-F238E27FC236}">
                <a16:creationId xmlns:a16="http://schemas.microsoft.com/office/drawing/2014/main" id="{1CF53130-7A39-A144-F707-5FB0E60EAB49}"/>
              </a:ext>
            </a:extLst>
          </p:cNvPr>
          <p:cNvSpPr txBox="1"/>
          <p:nvPr/>
        </p:nvSpPr>
        <p:spPr>
          <a:xfrm>
            <a:off x="6565270" y="3118156"/>
            <a:ext cx="2048439" cy="56964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s-PE" sz="1200" spc="-9" noProof="0">
                <a:solidFill>
                  <a:srgbClr val="141414">
                    <a:alpha val="100000"/>
                  </a:srgbClr>
                </a:solidFill>
              </a:rPr>
              <a:t>Conflictos, violencia y desastres naturales pueden provocar estrés significativo.</a:t>
            </a:r>
          </a:p>
        </p:txBody>
      </p:sp>
      <p:pic>
        <p:nvPicPr>
          <p:cNvPr id="19" name="Rect">
            <a:extLst>
              <a:ext uri="{FF2B5EF4-FFF2-40B4-BE49-F238E27FC236}">
                <a16:creationId xmlns:a16="http://schemas.microsoft.com/office/drawing/2014/main" id="{C47A978D-AD3F-5A28-5396-FA129D966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9387513" y="3118156"/>
            <a:ext cx="2573063" cy="2037146"/>
          </a:xfrm>
          <a:prstGeom prst="rect">
            <a:avLst/>
          </a:prstGeom>
        </p:spPr>
      </p:pic>
      <p:pic>
        <p:nvPicPr>
          <p:cNvPr id="20" name="Rect">
            <a:extLst>
              <a:ext uri="{FF2B5EF4-FFF2-40B4-BE49-F238E27FC236}">
                <a16:creationId xmlns:a16="http://schemas.microsoft.com/office/drawing/2014/main" id="{43649C36-D2C9-3793-9213-764FACD56550}"/>
              </a:ext>
            </a:extLst>
          </p:cNvPr>
          <p:cNvPicPr>
            <a:picLocks noChangeAspect="1"/>
          </p:cNvPicPr>
          <p:nvPr/>
        </p:nvPicPr>
        <p:blipFill rotWithShape="1">
          <a:blip r:embed="rId288">
            <a:alphaModFix/>
          </a:blip>
          <a:stretch/>
        </p:blipFill>
        <p:spPr>
          <a:xfrm>
            <a:off x="9587566" y="3328528"/>
            <a:ext cx="639726" cy="639726"/>
          </a:xfrm>
          <a:prstGeom prst="rect">
            <a:avLst/>
          </a:prstGeom>
        </p:spPr>
      </p:pic>
      <p:pic>
        <p:nvPicPr>
          <p:cNvPr id="21" name="iconNode3">
            <a:extLst>
              <a:ext uri="{FF2B5EF4-FFF2-40B4-BE49-F238E27FC236}">
                <a16:creationId xmlns:a16="http://schemas.microsoft.com/office/drawing/2014/main" id="{BA4473BE-48E4-2AAC-A70B-5B545AF66777}"/>
              </a:ext>
            </a:extLst>
          </p:cNvPr>
          <p:cNvPicPr>
            <a:picLocks noChangeAspect="1"/>
          </p:cNvPicPr>
          <p:nvPr/>
        </p:nvPicPr>
        <p:blipFill rotWithShape="1">
          <a:blip r:embed="rId289">
            <a:alphaModFix/>
            <a:extLst>
              <a:ext uri="{C33C07FD-3820-41B5-9232-6CC7FEDE3CAD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94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9749858" y="3490820"/>
            <a:ext cx="319863" cy="319863"/>
          </a:xfrm>
          <a:prstGeom prst="rect">
            <a:avLst/>
          </a:prstGeom>
        </p:spPr>
      </p:pic>
      <p:sp>
        <p:nvSpPr>
          <p:cNvPr id="22" name="Primary Heading-3">
            <a:extLst>
              <a:ext uri="{FF2B5EF4-FFF2-40B4-BE49-F238E27FC236}">
                <a16:creationId xmlns:a16="http://schemas.microsoft.com/office/drawing/2014/main" id="{6383140B-96CC-F894-A489-64866B7D59B6}"/>
              </a:ext>
            </a:extLst>
          </p:cNvPr>
          <p:cNvSpPr txBox="1"/>
          <p:nvPr/>
        </p:nvSpPr>
        <p:spPr>
          <a:xfrm>
            <a:off x="9606982" y="3988903"/>
            <a:ext cx="2048439" cy="2782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42"/>
              </a:lnSpc>
            </a:pPr>
            <a:r>
              <a:rPr lang="es-PE" sz="1400" b="1" spc="-66" noProof="0">
                <a:solidFill>
                  <a:srgbClr val="141414">
                    <a:alpha val="100000"/>
                  </a:srgbClr>
                </a:solidFill>
              </a:rPr>
              <a:t>Factores psicológicos internos</a:t>
            </a:r>
          </a:p>
        </p:txBody>
      </p:sp>
      <p:sp>
        <p:nvSpPr>
          <p:cNvPr id="23" name="Description of a primary heading-3">
            <a:extLst>
              <a:ext uri="{FF2B5EF4-FFF2-40B4-BE49-F238E27FC236}">
                <a16:creationId xmlns:a16="http://schemas.microsoft.com/office/drawing/2014/main" id="{0750866E-C20E-53AB-CECA-2D3060176915}"/>
              </a:ext>
            </a:extLst>
          </p:cNvPr>
          <p:cNvSpPr txBox="1"/>
          <p:nvPr/>
        </p:nvSpPr>
        <p:spPr>
          <a:xfrm>
            <a:off x="9598103" y="4348291"/>
            <a:ext cx="2048439" cy="56451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s-PE" sz="1200" spc="-9" noProof="0">
                <a:solidFill>
                  <a:srgbClr val="141414">
                    <a:alpha val="100000"/>
                  </a:srgbClr>
                </a:solidFill>
              </a:rPr>
              <a:t>Perfeccionismo y autoexigencia contribuyen a la percepción del estrés.</a:t>
            </a:r>
          </a:p>
        </p:txBody>
      </p:sp>
      <p:pic>
        <p:nvPicPr>
          <p:cNvPr id="24" name="Rect">
            <a:extLst>
              <a:ext uri="{FF2B5EF4-FFF2-40B4-BE49-F238E27FC236}">
                <a16:creationId xmlns:a16="http://schemas.microsoft.com/office/drawing/2014/main" id="{F1067A69-6653-8027-7200-30993DAA4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545458" y="4086435"/>
            <a:ext cx="2573063" cy="2037146"/>
          </a:xfrm>
          <a:prstGeom prst="rect">
            <a:avLst/>
          </a:prstGeom>
        </p:spPr>
      </p:pic>
      <p:pic>
        <p:nvPicPr>
          <p:cNvPr id="25" name="Rect">
            <a:extLst>
              <a:ext uri="{FF2B5EF4-FFF2-40B4-BE49-F238E27FC236}">
                <a16:creationId xmlns:a16="http://schemas.microsoft.com/office/drawing/2014/main" id="{8877D652-1495-5A42-776C-6F9ADFF310DA}"/>
              </a:ext>
            </a:extLst>
          </p:cNvPr>
          <p:cNvPicPr>
            <a:picLocks noChangeAspect="1"/>
          </p:cNvPicPr>
          <p:nvPr/>
        </p:nvPicPr>
        <p:blipFill rotWithShape="1">
          <a:blip r:embed="rId281">
            <a:alphaModFix/>
          </a:blip>
          <a:stretch/>
        </p:blipFill>
        <p:spPr>
          <a:xfrm>
            <a:off x="666908" y="4276047"/>
            <a:ext cx="639726" cy="639726"/>
          </a:xfrm>
          <a:prstGeom prst="rect">
            <a:avLst/>
          </a:prstGeom>
        </p:spPr>
      </p:pic>
      <p:pic>
        <p:nvPicPr>
          <p:cNvPr id="26" name="iconNode4">
            <a:extLst>
              <a:ext uri="{FF2B5EF4-FFF2-40B4-BE49-F238E27FC236}">
                <a16:creationId xmlns:a16="http://schemas.microsoft.com/office/drawing/2014/main" id="{FED1F9FE-59B1-041B-68FD-07D129648CFE}"/>
              </a:ext>
            </a:extLst>
          </p:cNvPr>
          <p:cNvPicPr>
            <a:picLocks noChangeAspect="1"/>
          </p:cNvPicPr>
          <p:nvPr/>
        </p:nvPicPr>
        <p:blipFill rotWithShape="1">
          <a:blip r:embed="rId295">
            <a:alphaModFix/>
            <a:extLst>
              <a:ext uri="{AFA8C696-D5DA-4DEF-85B3-93AE7A591A05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301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829200" y="4438339"/>
            <a:ext cx="319863" cy="319863"/>
          </a:xfrm>
          <a:prstGeom prst="rect">
            <a:avLst/>
          </a:prstGeom>
        </p:spPr>
      </p:pic>
      <p:sp>
        <p:nvSpPr>
          <p:cNvPr id="27" name="Primary Heading-4">
            <a:extLst>
              <a:ext uri="{FF2B5EF4-FFF2-40B4-BE49-F238E27FC236}">
                <a16:creationId xmlns:a16="http://schemas.microsoft.com/office/drawing/2014/main" id="{2904653D-D7FF-1F6A-32EF-F5EE2B6D55F0}"/>
              </a:ext>
            </a:extLst>
          </p:cNvPr>
          <p:cNvSpPr txBox="1"/>
          <p:nvPr/>
        </p:nvSpPr>
        <p:spPr>
          <a:xfrm>
            <a:off x="669269" y="4933069"/>
            <a:ext cx="2048439" cy="49244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s-PE" sz="1600" b="1" spc="-66" noProof="0">
                <a:solidFill>
                  <a:srgbClr val="141414">
                    <a:alpha val="100000"/>
                  </a:srgbClr>
                </a:solidFill>
              </a:rPr>
              <a:t>Patrones de pensamiento negativos</a:t>
            </a:r>
          </a:p>
        </p:txBody>
      </p:sp>
      <p:sp>
        <p:nvSpPr>
          <p:cNvPr id="28" name="Description of a primary heading-4">
            <a:extLst>
              <a:ext uri="{FF2B5EF4-FFF2-40B4-BE49-F238E27FC236}">
                <a16:creationId xmlns:a16="http://schemas.microsoft.com/office/drawing/2014/main" id="{6B3FD2F2-236A-2656-3776-7676284F2EE0}"/>
              </a:ext>
            </a:extLst>
          </p:cNvPr>
          <p:cNvSpPr txBox="1"/>
          <p:nvPr/>
        </p:nvSpPr>
        <p:spPr>
          <a:xfrm>
            <a:off x="669269" y="5530920"/>
            <a:ext cx="2226331" cy="37728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s-PE" sz="1200" spc="-9" noProof="0">
                <a:solidFill>
                  <a:srgbClr val="141414">
                    <a:alpha val="100000"/>
                  </a:srgbClr>
                </a:solidFill>
              </a:rPr>
              <a:t>El catastrofismo y la personalización aumentan los niveles de estrés.</a:t>
            </a:r>
          </a:p>
        </p:txBody>
      </p:sp>
      <p:pic>
        <p:nvPicPr>
          <p:cNvPr id="29" name="Rect">
            <a:extLst>
              <a:ext uri="{FF2B5EF4-FFF2-40B4-BE49-F238E27FC236}">
                <a16:creationId xmlns:a16="http://schemas.microsoft.com/office/drawing/2014/main" id="{FF83A362-5FEB-833B-E455-39CD71244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3501783" y="4080086"/>
            <a:ext cx="2573063" cy="2037146"/>
          </a:xfrm>
          <a:prstGeom prst="rect">
            <a:avLst/>
          </a:prstGeom>
        </p:spPr>
      </p:pic>
      <p:pic>
        <p:nvPicPr>
          <p:cNvPr id="30" name="Rect">
            <a:extLst>
              <a:ext uri="{FF2B5EF4-FFF2-40B4-BE49-F238E27FC236}">
                <a16:creationId xmlns:a16="http://schemas.microsoft.com/office/drawing/2014/main" id="{62AD51F0-1E9F-9513-393A-5B124341FD0B}"/>
              </a:ext>
            </a:extLst>
          </p:cNvPr>
          <p:cNvPicPr>
            <a:picLocks noChangeAspect="1"/>
          </p:cNvPicPr>
          <p:nvPr/>
        </p:nvPicPr>
        <p:blipFill rotWithShape="1">
          <a:blip r:embed="rId302">
            <a:alphaModFix/>
          </a:blip>
          <a:stretch/>
        </p:blipFill>
        <p:spPr>
          <a:xfrm>
            <a:off x="3724465" y="4276047"/>
            <a:ext cx="639726" cy="639726"/>
          </a:xfrm>
          <a:prstGeom prst="rect">
            <a:avLst/>
          </a:prstGeom>
        </p:spPr>
      </p:pic>
      <p:pic>
        <p:nvPicPr>
          <p:cNvPr id="31" name="iconNode5">
            <a:extLst>
              <a:ext uri="{FF2B5EF4-FFF2-40B4-BE49-F238E27FC236}">
                <a16:creationId xmlns:a16="http://schemas.microsoft.com/office/drawing/2014/main" id="{066CB182-1080-7208-D940-607C9EA79FBC}"/>
              </a:ext>
            </a:extLst>
          </p:cNvPr>
          <p:cNvPicPr>
            <a:picLocks noChangeAspect="1"/>
          </p:cNvPicPr>
          <p:nvPr/>
        </p:nvPicPr>
        <p:blipFill rotWithShape="1">
          <a:blip r:embed="rId303">
            <a:alphaModFix/>
            <a:extLst>
              <a:ext uri="{CFA07C77-9552-4C93-8D73-B7142262D775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308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3886757" y="4438339"/>
            <a:ext cx="319863" cy="319863"/>
          </a:xfrm>
          <a:prstGeom prst="rect">
            <a:avLst/>
          </a:prstGeom>
        </p:spPr>
      </p:pic>
      <p:sp>
        <p:nvSpPr>
          <p:cNvPr id="32" name="Primary Heading-5">
            <a:extLst>
              <a:ext uri="{FF2B5EF4-FFF2-40B4-BE49-F238E27FC236}">
                <a16:creationId xmlns:a16="http://schemas.microsoft.com/office/drawing/2014/main" id="{2A75D52F-3F7E-571C-A783-63AE1B2EAF55}"/>
              </a:ext>
            </a:extLst>
          </p:cNvPr>
          <p:cNvSpPr txBox="1"/>
          <p:nvPr/>
        </p:nvSpPr>
        <p:spPr>
          <a:xfrm>
            <a:off x="3710187" y="4935590"/>
            <a:ext cx="2048439" cy="284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42"/>
              </a:lnSpc>
            </a:pPr>
            <a:r>
              <a:rPr lang="es-PE" sz="1600" b="1" spc="-66" noProof="0">
                <a:solidFill>
                  <a:srgbClr val="141414">
                    <a:alpha val="100000"/>
                  </a:srgbClr>
                </a:solidFill>
              </a:rPr>
              <a:t>Hábitos poco saludables</a:t>
            </a:r>
          </a:p>
        </p:txBody>
      </p:sp>
      <p:sp>
        <p:nvSpPr>
          <p:cNvPr id="33" name="Description of a primary heading-5">
            <a:extLst>
              <a:ext uri="{FF2B5EF4-FFF2-40B4-BE49-F238E27FC236}">
                <a16:creationId xmlns:a16="http://schemas.microsoft.com/office/drawing/2014/main" id="{154AB925-8375-D7A3-622F-0FFC26F94AA7}"/>
              </a:ext>
            </a:extLst>
          </p:cNvPr>
          <p:cNvSpPr txBox="1"/>
          <p:nvPr/>
        </p:nvSpPr>
        <p:spPr>
          <a:xfrm>
            <a:off x="3710187" y="5425512"/>
            <a:ext cx="2048439" cy="38472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s-PE" sz="1200" spc="-9" noProof="0">
                <a:solidFill>
                  <a:srgbClr val="141414">
                    <a:alpha val="100000"/>
                  </a:srgbClr>
                </a:solidFill>
              </a:rPr>
              <a:t>Mala alimentación y falta de ejercicio agravan el estrés.</a:t>
            </a:r>
          </a:p>
        </p:txBody>
      </p:sp>
      <p:pic>
        <p:nvPicPr>
          <p:cNvPr id="34" name="Rect">
            <a:extLst>
              <a:ext uri="{FF2B5EF4-FFF2-40B4-BE49-F238E27FC236}">
                <a16:creationId xmlns:a16="http://schemas.microsoft.com/office/drawing/2014/main" id="{7703FC96-CECD-D54D-7F52-30EDC4170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6461781" y="4088953"/>
            <a:ext cx="2573063" cy="2037146"/>
          </a:xfrm>
          <a:prstGeom prst="rect">
            <a:avLst/>
          </a:prstGeom>
        </p:spPr>
      </p:pic>
      <p:pic>
        <p:nvPicPr>
          <p:cNvPr id="35" name="Rect">
            <a:extLst>
              <a:ext uri="{FF2B5EF4-FFF2-40B4-BE49-F238E27FC236}">
                <a16:creationId xmlns:a16="http://schemas.microsoft.com/office/drawing/2014/main" id="{D0FB6C32-8E02-D700-A0A1-69771B9CDD75}"/>
              </a:ext>
            </a:extLst>
          </p:cNvPr>
          <p:cNvPicPr>
            <a:picLocks noChangeAspect="1"/>
          </p:cNvPicPr>
          <p:nvPr/>
        </p:nvPicPr>
        <p:blipFill rotWithShape="1">
          <a:blip r:embed="rId309">
            <a:alphaModFix/>
          </a:blip>
          <a:stretch/>
        </p:blipFill>
        <p:spPr>
          <a:xfrm>
            <a:off x="6624896" y="4276047"/>
            <a:ext cx="639726" cy="639726"/>
          </a:xfrm>
          <a:prstGeom prst="rect">
            <a:avLst/>
          </a:prstGeom>
        </p:spPr>
      </p:pic>
      <p:pic>
        <p:nvPicPr>
          <p:cNvPr id="36" name="iconNode6">
            <a:extLst>
              <a:ext uri="{FF2B5EF4-FFF2-40B4-BE49-F238E27FC236}">
                <a16:creationId xmlns:a16="http://schemas.microsoft.com/office/drawing/2014/main" id="{A7D627BA-4210-21FD-D210-F3900ABE70D8}"/>
              </a:ext>
            </a:extLst>
          </p:cNvPr>
          <p:cNvPicPr>
            <a:picLocks noChangeAspect="1"/>
          </p:cNvPicPr>
          <p:nvPr/>
        </p:nvPicPr>
        <p:blipFill rotWithShape="1">
          <a:blip r:embed="rId310">
            <a:alphaModFix/>
            <a:extLst>
              <a:ext uri="{C814C624-D069-4C23-B721-AE31F48C5A7C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315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6787188" y="4438423"/>
            <a:ext cx="319863" cy="319863"/>
          </a:xfrm>
          <a:prstGeom prst="rect">
            <a:avLst/>
          </a:prstGeom>
        </p:spPr>
      </p:pic>
      <p:sp>
        <p:nvSpPr>
          <p:cNvPr id="37" name="Primary Heading-6">
            <a:extLst>
              <a:ext uri="{FF2B5EF4-FFF2-40B4-BE49-F238E27FC236}">
                <a16:creationId xmlns:a16="http://schemas.microsoft.com/office/drawing/2014/main" id="{1577C13D-13E9-5F40-4E2E-0A617AFFE8F0}"/>
              </a:ext>
            </a:extLst>
          </p:cNvPr>
          <p:cNvSpPr txBox="1"/>
          <p:nvPr/>
        </p:nvSpPr>
        <p:spPr>
          <a:xfrm>
            <a:off x="6629617" y="4993502"/>
            <a:ext cx="2260383" cy="27821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42"/>
              </a:lnSpc>
            </a:pPr>
            <a:r>
              <a:rPr lang="es-PE" sz="1400" b="1" spc="-66" noProof="0">
                <a:solidFill>
                  <a:srgbClr val="141414">
                    <a:alpha val="100000"/>
                  </a:srgbClr>
                </a:solidFill>
              </a:rPr>
              <a:t>Importancia de la interpretación</a:t>
            </a:r>
          </a:p>
        </p:txBody>
      </p:sp>
      <p:sp>
        <p:nvSpPr>
          <p:cNvPr id="38" name="Description of a primary heading-6">
            <a:extLst>
              <a:ext uri="{FF2B5EF4-FFF2-40B4-BE49-F238E27FC236}">
                <a16:creationId xmlns:a16="http://schemas.microsoft.com/office/drawing/2014/main" id="{34142540-70DF-EDB4-54E5-C098710A9C80}"/>
              </a:ext>
            </a:extLst>
          </p:cNvPr>
          <p:cNvSpPr txBox="1"/>
          <p:nvPr/>
        </p:nvSpPr>
        <p:spPr>
          <a:xfrm>
            <a:off x="6565270" y="5436412"/>
            <a:ext cx="2048439" cy="56964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512"/>
              </a:lnSpc>
            </a:pPr>
            <a:r>
              <a:rPr lang="es-PE" sz="1200" spc="-9" noProof="0">
                <a:solidFill>
                  <a:srgbClr val="141414">
                    <a:alpha val="100000"/>
                  </a:srgbClr>
                </a:solidFill>
              </a:rPr>
              <a:t>La forma en que vemos los eventos afecta nuestro nivel de estrés.</a:t>
            </a:r>
          </a:p>
        </p:txBody>
      </p:sp>
    </p:spTree>
    <p:extLst>
      <p:ext uri="{BB962C8B-B14F-4D97-AF65-F5344CB8AC3E}">
        <p14:creationId xmlns:p14="http://schemas.microsoft.com/office/powerpoint/2010/main" val="271231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CCF1C-ABD4-341C-116D-040CFEA3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b="1" noProof="0" dirty="0">
                <a:solidFill>
                  <a:srgbClr val="184840"/>
                </a:solidFill>
                <a:latin typeface="Calibri Regular"/>
                <a:cs typeface="Calibri Light"/>
              </a:rPr>
              <a:t>El ciclo del estrés </a:t>
            </a:r>
          </a:p>
        </p:txBody>
      </p:sp>
      <p:pic>
        <p:nvPicPr>
          <p:cNvPr id="4" name="svg">
            <a:extLst>
              <a:ext uri="{FF2B5EF4-FFF2-40B4-BE49-F238E27FC236}">
                <a16:creationId xmlns:a16="http://schemas.microsoft.com/office/drawing/2014/main" id="{5291AEAB-BBDF-24DA-8C5A-3FC5870AA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4200D087-D87C-4585-9A65-F7376ECB5C4D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328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-1574800" y="966398"/>
            <a:ext cx="14401800" cy="5668948"/>
          </a:xfrm>
          <a:prstGeom prst="rect">
            <a:avLst/>
          </a:prstGeom>
        </p:spPr>
      </p:pic>
      <p:sp>
        <p:nvSpPr>
          <p:cNvPr id="5" name="Primary Heading-0">
            <a:extLst>
              <a:ext uri="{FF2B5EF4-FFF2-40B4-BE49-F238E27FC236}">
                <a16:creationId xmlns:a16="http://schemas.microsoft.com/office/drawing/2014/main" id="{8E3CD4F4-A620-7709-CE15-EB529DA6FEE1}"/>
              </a:ext>
            </a:extLst>
          </p:cNvPr>
          <p:cNvSpPr txBox="1"/>
          <p:nvPr/>
        </p:nvSpPr>
        <p:spPr>
          <a:xfrm>
            <a:off x="-152400" y="1619608"/>
            <a:ext cx="3176588" cy="3359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s-PE" sz="1400" b="1" spc="-84" noProof="0" dirty="0">
                <a:solidFill>
                  <a:srgbClr val="141414">
                    <a:alpha val="100000"/>
                  </a:srgbClr>
                </a:solidFill>
              </a:rPr>
              <a:t>Fase de alarma: respuesta inicial</a:t>
            </a:r>
          </a:p>
        </p:txBody>
      </p:sp>
      <p:sp>
        <p:nvSpPr>
          <p:cNvPr id="6" name="Description of a primary heading-0">
            <a:extLst>
              <a:ext uri="{FF2B5EF4-FFF2-40B4-BE49-F238E27FC236}">
                <a16:creationId xmlns:a16="http://schemas.microsoft.com/office/drawing/2014/main" id="{C5DE7849-9576-CB7B-B50F-7A0ADFAAE5B4}"/>
              </a:ext>
            </a:extLst>
          </p:cNvPr>
          <p:cNvSpPr txBox="1"/>
          <p:nvPr/>
        </p:nvSpPr>
        <p:spPr>
          <a:xfrm>
            <a:off x="242888" y="2093586"/>
            <a:ext cx="2781300" cy="55399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/>
            <a:r>
              <a:rPr lang="es-PE" sz="1100" spc="-4" noProof="0">
                <a:solidFill>
                  <a:srgbClr val="141414">
                    <a:alpha val="100000"/>
                  </a:srgbClr>
                </a:solidFill>
              </a:rPr>
              <a:t>El </a:t>
            </a:r>
            <a:r>
              <a:rPr lang="es-PE" sz="1200" spc="-4" noProof="0">
                <a:solidFill>
                  <a:srgbClr val="141414">
                    <a:alpha val="100000"/>
                  </a:srgbClr>
                </a:solidFill>
              </a:rPr>
              <a:t>cuerpo detecta una amenaza y se prepara para responder aumentando adrenalina y frecuencia cardíaca</a:t>
            </a:r>
            <a:r>
              <a:rPr lang="es-PE" sz="1100" spc="-4" noProof="0">
                <a:solidFill>
                  <a:srgbClr val="141414">
                    <a:alpha val="100000"/>
                  </a:srgbClr>
                </a:solidFill>
              </a:rPr>
              <a:t>.</a:t>
            </a:r>
          </a:p>
        </p:txBody>
      </p:sp>
      <p:sp>
        <p:nvSpPr>
          <p:cNvPr id="7" name="Primary Heading-1">
            <a:extLst>
              <a:ext uri="{FF2B5EF4-FFF2-40B4-BE49-F238E27FC236}">
                <a16:creationId xmlns:a16="http://schemas.microsoft.com/office/drawing/2014/main" id="{97E245FC-2415-F05F-7539-DFFF30AE493A}"/>
              </a:ext>
            </a:extLst>
          </p:cNvPr>
          <p:cNvSpPr txBox="1"/>
          <p:nvPr/>
        </p:nvSpPr>
        <p:spPr>
          <a:xfrm>
            <a:off x="8155210" y="1846920"/>
            <a:ext cx="3198590" cy="3359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s-PE" sz="1400" b="1" spc="-84" noProof="0" dirty="0">
                <a:solidFill>
                  <a:srgbClr val="141414">
                    <a:alpha val="100000"/>
                  </a:srgbClr>
                </a:solidFill>
              </a:rPr>
              <a:t>Fase de resistencia: adaptación</a:t>
            </a:r>
          </a:p>
        </p:txBody>
      </p:sp>
      <p:sp>
        <p:nvSpPr>
          <p:cNvPr id="8" name="Description of a primary heading-1">
            <a:extLst>
              <a:ext uri="{FF2B5EF4-FFF2-40B4-BE49-F238E27FC236}">
                <a16:creationId xmlns:a16="http://schemas.microsoft.com/office/drawing/2014/main" id="{565E1F5C-21BA-8B15-1DA9-83CDD0E5D8C3}"/>
              </a:ext>
            </a:extLst>
          </p:cNvPr>
          <p:cNvSpPr txBox="1"/>
          <p:nvPr/>
        </p:nvSpPr>
        <p:spPr>
          <a:xfrm>
            <a:off x="8155210" y="2285892"/>
            <a:ext cx="3198590" cy="36933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s-PE" sz="1200" spc="-4" noProof="0" dirty="0">
                <a:solidFill>
                  <a:srgbClr val="141414">
                    <a:alpha val="100000"/>
                  </a:srgbClr>
                </a:solidFill>
              </a:rPr>
              <a:t>El organismo se adapta a la situación estresante y mantiene un nivel elevado de alerta.</a:t>
            </a:r>
          </a:p>
        </p:txBody>
      </p:sp>
      <p:sp>
        <p:nvSpPr>
          <p:cNvPr id="9" name="Primary Heading-2">
            <a:extLst>
              <a:ext uri="{FF2B5EF4-FFF2-40B4-BE49-F238E27FC236}">
                <a16:creationId xmlns:a16="http://schemas.microsoft.com/office/drawing/2014/main" id="{CE3DEB56-4A02-AEDB-9F78-B034F1E9A495}"/>
              </a:ext>
            </a:extLst>
          </p:cNvPr>
          <p:cNvSpPr txBox="1"/>
          <p:nvPr/>
        </p:nvSpPr>
        <p:spPr>
          <a:xfrm>
            <a:off x="8155210" y="4310205"/>
            <a:ext cx="3198590" cy="3359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s-PE" sz="1400" b="1" spc="-84" noProof="0">
                <a:solidFill>
                  <a:srgbClr val="141414">
                    <a:alpha val="100000"/>
                  </a:srgbClr>
                </a:solidFill>
              </a:rPr>
              <a:t>Fase de agotamiento: recursos agotados</a:t>
            </a:r>
          </a:p>
        </p:txBody>
      </p:sp>
      <p:sp>
        <p:nvSpPr>
          <p:cNvPr id="10" name="Description of a primary heading-2">
            <a:extLst>
              <a:ext uri="{FF2B5EF4-FFF2-40B4-BE49-F238E27FC236}">
                <a16:creationId xmlns:a16="http://schemas.microsoft.com/office/drawing/2014/main" id="{912D93FE-3CFA-C929-A4E3-B60BDAAC5FF2}"/>
              </a:ext>
            </a:extLst>
          </p:cNvPr>
          <p:cNvSpPr txBox="1"/>
          <p:nvPr/>
        </p:nvSpPr>
        <p:spPr>
          <a:xfrm>
            <a:off x="8155210" y="4738193"/>
            <a:ext cx="3198590" cy="55399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s-PE" sz="1200" spc="-4" noProof="0">
                <a:solidFill>
                  <a:srgbClr val="141414">
                    <a:alpha val="100000"/>
                  </a:srgbClr>
                </a:solidFill>
              </a:rPr>
              <a:t>Si el estrés continúa, los recursos del cuerpo se agotan, provocando problemas físicos y psicológicos.</a:t>
            </a:r>
          </a:p>
        </p:txBody>
      </p:sp>
      <p:sp>
        <p:nvSpPr>
          <p:cNvPr id="11" name="Primary Heading-3">
            <a:extLst>
              <a:ext uri="{FF2B5EF4-FFF2-40B4-BE49-F238E27FC236}">
                <a16:creationId xmlns:a16="http://schemas.microsoft.com/office/drawing/2014/main" id="{4E084C7B-878A-9391-4276-AA0D800309E1}"/>
              </a:ext>
            </a:extLst>
          </p:cNvPr>
          <p:cNvSpPr txBox="1"/>
          <p:nvPr/>
        </p:nvSpPr>
        <p:spPr>
          <a:xfrm>
            <a:off x="-152400" y="5070429"/>
            <a:ext cx="3176588" cy="3359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s-PE" sz="1400" b="1" spc="-84" noProof="0">
                <a:solidFill>
                  <a:srgbClr val="141414">
                    <a:alpha val="100000"/>
                  </a:srgbClr>
                </a:solidFill>
              </a:rPr>
              <a:t>Ciclo de inactividad: estrés crónico</a:t>
            </a:r>
          </a:p>
        </p:txBody>
      </p:sp>
      <p:sp>
        <p:nvSpPr>
          <p:cNvPr id="12" name="Description of a primary heading-3">
            <a:extLst>
              <a:ext uri="{FF2B5EF4-FFF2-40B4-BE49-F238E27FC236}">
                <a16:creationId xmlns:a16="http://schemas.microsoft.com/office/drawing/2014/main" id="{2E57444E-23C0-9F42-AF6B-137D968D81C1}"/>
              </a:ext>
            </a:extLst>
          </p:cNvPr>
          <p:cNvSpPr txBox="1"/>
          <p:nvPr/>
        </p:nvSpPr>
        <p:spPr>
          <a:xfrm>
            <a:off x="242888" y="5550354"/>
            <a:ext cx="2781300" cy="55399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/>
            <a:r>
              <a:rPr lang="es-PE" sz="1200" spc="-4" noProof="0">
                <a:solidFill>
                  <a:srgbClr val="141414">
                    <a:alpha val="100000"/>
                  </a:srgbClr>
                </a:solidFill>
              </a:rPr>
              <a:t>El estrés y desánimo llevan a la reducción de actividades, perpetuando el malestar emocional.</a:t>
            </a:r>
          </a:p>
        </p:txBody>
      </p:sp>
      <p:sp>
        <p:nvSpPr>
          <p:cNvPr id="13" name="Primary Heading-4">
            <a:extLst>
              <a:ext uri="{FF2B5EF4-FFF2-40B4-BE49-F238E27FC236}">
                <a16:creationId xmlns:a16="http://schemas.microsoft.com/office/drawing/2014/main" id="{026B045B-BC06-C438-B7A3-7A7DC46570BC}"/>
              </a:ext>
            </a:extLst>
          </p:cNvPr>
          <p:cNvSpPr txBox="1"/>
          <p:nvPr/>
        </p:nvSpPr>
        <p:spPr>
          <a:xfrm>
            <a:off x="-152400" y="3350979"/>
            <a:ext cx="3176588" cy="33592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s-PE" sz="1400" b="1" spc="-84" noProof="0" dirty="0">
                <a:solidFill>
                  <a:srgbClr val="141414">
                    <a:alpha val="100000"/>
                  </a:srgbClr>
                </a:solidFill>
              </a:rPr>
              <a:t>Romper el ciclo: recuperar bienestar</a:t>
            </a:r>
          </a:p>
        </p:txBody>
      </p:sp>
      <p:sp>
        <p:nvSpPr>
          <p:cNvPr id="14" name="Description of a primary heading-4">
            <a:extLst>
              <a:ext uri="{FF2B5EF4-FFF2-40B4-BE49-F238E27FC236}">
                <a16:creationId xmlns:a16="http://schemas.microsoft.com/office/drawing/2014/main" id="{A76DFB1E-E3F0-0CE1-8248-40CCE15282B7}"/>
              </a:ext>
            </a:extLst>
          </p:cNvPr>
          <p:cNvSpPr txBox="1"/>
          <p:nvPr/>
        </p:nvSpPr>
        <p:spPr>
          <a:xfrm>
            <a:off x="242888" y="3789613"/>
            <a:ext cx="2781300" cy="55399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/>
            <a:r>
              <a:rPr lang="es-PE" sz="1200" spc="-4" noProof="0">
                <a:solidFill>
                  <a:srgbClr val="141414">
                    <a:alpha val="100000"/>
                  </a:srgbClr>
                </a:solidFill>
              </a:rPr>
              <a:t>Es fundamental romper el ciclo de inactividad para recuperar el bienestar psicológico.</a:t>
            </a:r>
          </a:p>
        </p:txBody>
      </p:sp>
    </p:spTree>
    <p:extLst>
      <p:ext uri="{BB962C8B-B14F-4D97-AF65-F5344CB8AC3E}">
        <p14:creationId xmlns:p14="http://schemas.microsoft.com/office/powerpoint/2010/main" val="24984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 txBox="1"/>
          <p:nvPr/>
        </p:nvSpPr>
        <p:spPr>
          <a:xfrm>
            <a:off x="1224713" y="887078"/>
            <a:ext cx="5124422" cy="708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54000">
              <a:buClr>
                <a:schemeClr val="dk1"/>
              </a:buClr>
              <a:buSzPts val="4000"/>
            </a:pPr>
            <a:r>
              <a:rPr lang="es-PE" sz="4400" b="1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Ciclo de la inactividad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0666F-BE4B-4958-A4D4-6F61BF402A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88900" algn="l">
              <a:buClr>
                <a:srgbClr val="FFFFFF"/>
              </a:buClr>
              <a:buSzPts val="1400"/>
            </a:pPr>
            <a:fld id="{00000000-1234-1234-1234-123412341234}" type="slidenum">
              <a:rPr lang="es-PE" sz="1400" b="1" noProof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indent="-88900" algn="l">
                <a:buClr>
                  <a:srgbClr val="FFFFFF"/>
                </a:buClr>
                <a:buSzPts val="1400"/>
              </a:pPr>
              <a:t>12</a:t>
            </a:fld>
            <a:endParaRPr lang="es-PE" sz="1400" b="1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3626" t="22093" r="41082" b="11116"/>
          <a:stretch/>
        </p:blipFill>
        <p:spPr>
          <a:xfrm rot="5400000">
            <a:off x="3934073" y="-838997"/>
            <a:ext cx="4364183" cy="97829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3492B-8073-B8EE-8EC5-28837C2C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5400" b="1">
                <a:solidFill>
                  <a:srgbClr val="184840"/>
                </a:solidFill>
                <a:latin typeface="Calibri Regular"/>
                <a:cs typeface="Calibri Light"/>
              </a:rPr>
              <a:t>Estrategias de afrontamiento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BB6310-4220-F081-6FF4-DE15F155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48" y="2052458"/>
            <a:ext cx="5854280" cy="38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2DAF2C5-4203-A940-6D3D-C5085D29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53947"/>
            <a:ext cx="10515600" cy="1325563"/>
          </a:xfrm>
        </p:spPr>
        <p:txBody>
          <a:bodyPr/>
          <a:lstStyle/>
          <a:p>
            <a:r>
              <a:rPr lang="es-PE" sz="5400" b="1">
                <a:solidFill>
                  <a:srgbClr val="184840"/>
                </a:solidFill>
                <a:latin typeface="Calibri Regular"/>
                <a:cs typeface="Calibri Light"/>
              </a:rPr>
              <a:t>Estrategia 1: Enfrentando el estrés </a:t>
            </a:r>
          </a:p>
        </p:txBody>
      </p:sp>
      <p:sp>
        <p:nvSpPr>
          <p:cNvPr id="5" name="Primary Heading-4">
            <a:extLst>
              <a:ext uri="{FF2B5EF4-FFF2-40B4-BE49-F238E27FC236}">
                <a16:creationId xmlns:a16="http://schemas.microsoft.com/office/drawing/2014/main" id="{3BED509B-9149-FAAA-22E1-652772EED68F}"/>
              </a:ext>
            </a:extLst>
          </p:cNvPr>
          <p:cNvSpPr txBox="1"/>
          <p:nvPr/>
        </p:nvSpPr>
        <p:spPr>
          <a:xfrm>
            <a:off x="3054349" y="5507422"/>
            <a:ext cx="5657851" cy="67165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s-ES" sz="1600" b="1" i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La respiración lenta es una estrategia fundamental para controlar los síntomas físicos del estrés y la ansiedad. </a:t>
            </a:r>
            <a:endParaRPr lang="es-PE" sz="1600" b="1" spc="-72" noProof="0">
              <a:solidFill>
                <a:srgbClr val="141414">
                  <a:alpha val="10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6" name="svg">
            <a:extLst>
              <a:ext uri="{FF2B5EF4-FFF2-40B4-BE49-F238E27FC236}">
                <a16:creationId xmlns:a16="http://schemas.microsoft.com/office/drawing/2014/main" id="{9AD67CD2-17E4-7DFD-AD36-19E149942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389852DA-18EB-467D-9475-A4850533CECB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341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3927475" y="1736740"/>
            <a:ext cx="4337050" cy="3384520"/>
          </a:xfrm>
          <a:prstGeom prst="rect">
            <a:avLst/>
          </a:prstGeom>
        </p:spPr>
      </p:pic>
      <p:sp>
        <p:nvSpPr>
          <p:cNvPr id="7" name="Primary Heading-1">
            <a:extLst>
              <a:ext uri="{FF2B5EF4-FFF2-40B4-BE49-F238E27FC236}">
                <a16:creationId xmlns:a16="http://schemas.microsoft.com/office/drawing/2014/main" id="{6C19D1D7-1773-6A8C-A3F3-F6C9E97BA36A}"/>
              </a:ext>
            </a:extLst>
          </p:cNvPr>
          <p:cNvSpPr txBox="1"/>
          <p:nvPr/>
        </p:nvSpPr>
        <p:spPr>
          <a:xfrm>
            <a:off x="7353300" y="4075881"/>
            <a:ext cx="3784600" cy="34945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3024"/>
              </a:lnSpc>
            </a:pPr>
            <a:r>
              <a:rPr lang="en-US" b="1" spc="-84">
                <a:solidFill>
                  <a:srgbClr val="141414">
                    <a:alpha val="100000"/>
                  </a:srgbClr>
                </a:solidFill>
              </a:rPr>
              <a:t>Cómo practicar la respiración lenta</a:t>
            </a:r>
          </a:p>
        </p:txBody>
      </p:sp>
      <p:sp>
        <p:nvSpPr>
          <p:cNvPr id="8" name="Description of a primary heading-1">
            <a:extLst>
              <a:ext uri="{FF2B5EF4-FFF2-40B4-BE49-F238E27FC236}">
                <a16:creationId xmlns:a16="http://schemas.microsoft.com/office/drawing/2014/main" id="{880929B7-A002-963D-9B09-D3C558A10A6F}"/>
              </a:ext>
            </a:extLst>
          </p:cNvPr>
          <p:cNvSpPr txBox="1"/>
          <p:nvPr/>
        </p:nvSpPr>
        <p:spPr>
          <a:xfrm>
            <a:off x="7353300" y="4461482"/>
            <a:ext cx="3784600" cy="43088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r>
              <a:rPr lang="en-US" sz="1400" spc="-4">
                <a:solidFill>
                  <a:srgbClr val="141414">
                    <a:alpha val="100000"/>
                  </a:srgbClr>
                </a:solidFill>
              </a:rPr>
              <a:t>Pasos para realizar la respiración lenta correctamente y sus efectos positivos en el cuerpo.</a:t>
            </a:r>
          </a:p>
        </p:txBody>
      </p:sp>
      <p:sp>
        <p:nvSpPr>
          <p:cNvPr id="9" name="Primary Heading-3">
            <a:extLst>
              <a:ext uri="{FF2B5EF4-FFF2-40B4-BE49-F238E27FC236}">
                <a16:creationId xmlns:a16="http://schemas.microsoft.com/office/drawing/2014/main" id="{F0556F09-AA21-6696-44D2-C4C6ABAEBB98}"/>
              </a:ext>
            </a:extLst>
          </p:cNvPr>
          <p:cNvSpPr txBox="1"/>
          <p:nvPr/>
        </p:nvSpPr>
        <p:spPr>
          <a:xfrm>
            <a:off x="7350125" y="2748509"/>
            <a:ext cx="3784600" cy="27699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r>
              <a:rPr lang="en-US" b="1" spc="-84">
                <a:solidFill>
                  <a:srgbClr val="141414">
                    <a:alpha val="100000"/>
                  </a:srgbClr>
                </a:solidFill>
              </a:rPr>
              <a:t>Consejo clave para la práctica</a:t>
            </a:r>
          </a:p>
        </p:txBody>
      </p:sp>
      <p:sp>
        <p:nvSpPr>
          <p:cNvPr id="10" name="Description of a primary heading-3">
            <a:extLst>
              <a:ext uri="{FF2B5EF4-FFF2-40B4-BE49-F238E27FC236}">
                <a16:creationId xmlns:a16="http://schemas.microsoft.com/office/drawing/2014/main" id="{61548D57-5658-B822-6B74-34ABE0BC8204}"/>
              </a:ext>
            </a:extLst>
          </p:cNvPr>
          <p:cNvSpPr txBox="1"/>
          <p:nvPr/>
        </p:nvSpPr>
        <p:spPr>
          <a:xfrm>
            <a:off x="7350125" y="3105995"/>
            <a:ext cx="3784600" cy="43088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r>
              <a:rPr lang="en-US" sz="1400" spc="-4">
                <a:solidFill>
                  <a:srgbClr val="141414">
                    <a:alpha val="100000"/>
                  </a:srgbClr>
                </a:solidFill>
              </a:rPr>
              <a:t>Practicar diariamente mejora la efectividad de la respiración lenta en situaciones de estrés.</a:t>
            </a:r>
          </a:p>
        </p:txBody>
      </p:sp>
      <p:sp>
        <p:nvSpPr>
          <p:cNvPr id="11" name="Primary Heading-0">
            <a:extLst>
              <a:ext uri="{FF2B5EF4-FFF2-40B4-BE49-F238E27FC236}">
                <a16:creationId xmlns:a16="http://schemas.microsoft.com/office/drawing/2014/main" id="{76754AA3-1A1F-71EC-3976-09EEC8900491}"/>
              </a:ext>
            </a:extLst>
          </p:cNvPr>
          <p:cNvSpPr txBox="1"/>
          <p:nvPr/>
        </p:nvSpPr>
        <p:spPr>
          <a:xfrm>
            <a:off x="1818482" y="3367886"/>
            <a:ext cx="3020219" cy="3596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b="1" spc="-84">
                <a:solidFill>
                  <a:srgbClr val="141414">
                    <a:alpha val="100000"/>
                  </a:srgbClr>
                </a:solidFill>
              </a:rPr>
              <a:t>Beneficios de la respiración lenta</a:t>
            </a:r>
          </a:p>
        </p:txBody>
      </p:sp>
      <p:sp>
        <p:nvSpPr>
          <p:cNvPr id="12" name="Description of a primary heading-0">
            <a:extLst>
              <a:ext uri="{FF2B5EF4-FFF2-40B4-BE49-F238E27FC236}">
                <a16:creationId xmlns:a16="http://schemas.microsoft.com/office/drawing/2014/main" id="{1D46187A-59A7-56D5-82DB-FDE2551B7C30}"/>
              </a:ext>
            </a:extLst>
          </p:cNvPr>
          <p:cNvSpPr txBox="1"/>
          <p:nvPr/>
        </p:nvSpPr>
        <p:spPr>
          <a:xfrm>
            <a:off x="1269999" y="3781591"/>
            <a:ext cx="3568701" cy="43088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/>
            <a:r>
              <a:rPr lang="en-US" sz="1400" spc="-4">
                <a:solidFill>
                  <a:srgbClr val="141414">
                    <a:alpha val="100000"/>
                  </a:srgbClr>
                </a:solidFill>
              </a:rPr>
              <a:t>La respiración lenta reduce la respuesta al estrés y mejora el bienestar general.</a:t>
            </a:r>
          </a:p>
        </p:txBody>
      </p:sp>
    </p:spTree>
    <p:extLst>
      <p:ext uri="{BB962C8B-B14F-4D97-AF65-F5344CB8AC3E}">
        <p14:creationId xmlns:p14="http://schemas.microsoft.com/office/powerpoint/2010/main" val="162076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>
            <a:spLocks noGrp="1"/>
          </p:cNvSpPr>
          <p:nvPr>
            <p:ph type="title"/>
          </p:nvPr>
        </p:nvSpPr>
        <p:spPr>
          <a:xfrm>
            <a:off x="1263594" y="886690"/>
            <a:ext cx="8807506" cy="6713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ts val="4000"/>
            </a:pPr>
            <a:r>
              <a:rPr lang="es-PE" sz="5400" b="1">
                <a:solidFill>
                  <a:srgbClr val="184840"/>
                </a:solidFill>
                <a:latin typeface="Calibri Regular"/>
                <a:cs typeface="Calibri Light"/>
              </a:rPr>
              <a:t>Actividad de respiración lenta</a:t>
            </a:r>
            <a:endParaRPr lang="es-PE" sz="5400" b="1">
              <a:solidFill>
                <a:srgbClr val="184840"/>
              </a:solidFill>
              <a:latin typeface="Calibri Regular"/>
              <a:cs typeface="Calibri Light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539C0F-D0E2-4529-9667-90C63D27F5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88900" algn="l">
              <a:buClr>
                <a:srgbClr val="FFFFFF"/>
              </a:buClr>
              <a:buSzPts val="1400"/>
            </a:pPr>
            <a:fld id="{00000000-1234-1234-1234-123412341234}" type="slidenum">
              <a:rPr lang="es-PE" sz="1400" b="1" noProof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indent="-88900" algn="l">
                <a:buClr>
                  <a:srgbClr val="FFFFFF"/>
                </a:buClr>
                <a:buSzPts val="1400"/>
              </a:pPr>
              <a:t>15</a:t>
            </a:fld>
            <a:endParaRPr lang="es-PE" sz="1400" b="1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7937" t="21329" r="36783" b="15177"/>
          <a:stretch/>
        </p:blipFill>
        <p:spPr>
          <a:xfrm>
            <a:off x="4442994" y="1879897"/>
            <a:ext cx="3036212" cy="4287553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FEB1CAB-B742-46DD-B92B-AA27A33C04D3}"/>
              </a:ext>
            </a:extLst>
          </p:cNvPr>
          <p:cNvCxnSpPr>
            <a:cxnSpLocks/>
          </p:cNvCxnSpPr>
          <p:nvPr/>
        </p:nvCxnSpPr>
        <p:spPr>
          <a:xfrm flipH="1" flipV="1">
            <a:off x="8825346" y="2438401"/>
            <a:ext cx="401781" cy="2355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>
          <a:extLst>
            <a:ext uri="{FF2B5EF4-FFF2-40B4-BE49-F238E27FC236}">
              <a16:creationId xmlns:a16="http://schemas.microsoft.com/office/drawing/2014/main" id="{4A0F5586-6E03-740A-754F-D8538DF9E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>
            <a:extLst>
              <a:ext uri="{FF2B5EF4-FFF2-40B4-BE49-F238E27FC236}">
                <a16:creationId xmlns:a16="http://schemas.microsoft.com/office/drawing/2014/main" id="{90A9936A-5AD3-1609-7A28-3C71AAFCCD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3594" y="886690"/>
            <a:ext cx="10345617" cy="6713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2"/>
              </a:buClr>
              <a:buSzPts val="4000"/>
            </a:pPr>
            <a:r>
              <a:rPr lang="es-PE" sz="4800" b="1">
                <a:solidFill>
                  <a:srgbClr val="184840"/>
                </a:solidFill>
                <a:latin typeface="Calibri Regular"/>
                <a:cs typeface="Calibri Light"/>
              </a:rPr>
              <a:t>Beneficios de la técnica de respiración</a:t>
            </a:r>
            <a:endParaRPr lang="es-PE" sz="4800" b="1">
              <a:solidFill>
                <a:srgbClr val="184840"/>
              </a:solidFill>
              <a:latin typeface="Calibri Regular"/>
              <a:cs typeface="Calibri Light"/>
              <a:sym typeface="Arial"/>
            </a:endParaRPr>
          </a:p>
        </p:txBody>
      </p:sp>
      <p:sp>
        <p:nvSpPr>
          <p:cNvPr id="999" name="Shape 999">
            <a:extLst>
              <a:ext uri="{FF2B5EF4-FFF2-40B4-BE49-F238E27FC236}">
                <a16:creationId xmlns:a16="http://schemas.microsoft.com/office/drawing/2014/main" id="{CE1BC3A7-8797-C10D-4939-19CFFC1FC0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3594" y="1963861"/>
            <a:ext cx="6162442" cy="36063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marL="342900" indent="-342900"/>
            <a:r>
              <a:rPr lang="es-PE" sz="2000">
                <a:ea typeface="+mn-lt"/>
                <a:cs typeface="+mn-lt"/>
              </a:rPr>
              <a:t>Disminución del ritmo cardiaco: menor riesgo de problemas cardiacos. </a:t>
            </a:r>
            <a:endParaRPr lang="es-ES">
              <a:ea typeface="+mn-lt"/>
              <a:cs typeface="+mn-lt"/>
            </a:endParaRPr>
          </a:p>
          <a:p>
            <a:pPr marL="342900" indent="-342900"/>
            <a:r>
              <a:rPr lang="es-PE" sz="2000">
                <a:ea typeface="+mn-lt"/>
                <a:cs typeface="+mn-lt"/>
              </a:rPr>
              <a:t>Respiración: funciona a un ritmo más biológico, </a:t>
            </a:r>
            <a:r>
              <a:rPr lang="es-PE" sz="2000" noProof="0">
                <a:ea typeface="+mn-lt"/>
                <a:cs typeface="+mn-lt"/>
              </a:rPr>
              <a:t>lo </a:t>
            </a:r>
            <a:r>
              <a:rPr lang="es-PE" sz="2000">
                <a:ea typeface="+mn-lt"/>
                <a:cs typeface="+mn-lt"/>
              </a:rPr>
              <a:t>que hace que mejoren enfermedades pulmonares como asma bronquial o bronquitis crónica</a:t>
            </a:r>
            <a:r>
              <a:rPr lang="es-PE" sz="2000" noProof="0">
                <a:ea typeface="+mn-lt"/>
                <a:cs typeface="+mn-lt"/>
              </a:rPr>
              <a:t>.</a:t>
            </a:r>
            <a:r>
              <a:rPr lang="es-PE" sz="2000">
                <a:ea typeface="+mn-lt"/>
                <a:cs typeface="+mn-lt"/>
              </a:rPr>
              <a:t> </a:t>
            </a:r>
            <a:endParaRPr lang="es-ES">
              <a:ea typeface="+mn-lt"/>
              <a:cs typeface="+mn-lt"/>
            </a:endParaRPr>
          </a:p>
          <a:p>
            <a:pPr marL="342900" indent="-342900"/>
            <a:r>
              <a:rPr lang="es-PE" sz="2000">
                <a:ea typeface="+mn-lt"/>
                <a:cs typeface="+mn-lt"/>
              </a:rPr>
              <a:t> Reducción de la tensión </a:t>
            </a:r>
            <a:r>
              <a:rPr lang="es-PE" sz="2000" noProof="0">
                <a:ea typeface="+mn-lt"/>
                <a:cs typeface="+mn-lt"/>
              </a:rPr>
              <a:t>en </a:t>
            </a:r>
            <a:r>
              <a:rPr lang="es-PE" sz="2000">
                <a:ea typeface="+mn-lt"/>
                <a:cs typeface="+mn-lt"/>
              </a:rPr>
              <a:t>músculos que tienden </a:t>
            </a:r>
            <a:r>
              <a:rPr lang="es-PE" sz="2000" noProof="0">
                <a:ea typeface="+mn-lt"/>
                <a:cs typeface="+mn-lt"/>
              </a:rPr>
              <a:t>a </a:t>
            </a:r>
            <a:r>
              <a:rPr lang="es-PE" sz="2000">
                <a:ea typeface="+mn-lt"/>
                <a:cs typeface="+mn-lt"/>
              </a:rPr>
              <a:t>contracturas</a:t>
            </a:r>
            <a:r>
              <a:rPr lang="es-PE" sz="2000" noProof="0">
                <a:ea typeface="+mn-lt"/>
                <a:cs typeface="+mn-lt"/>
              </a:rPr>
              <a:t>. </a:t>
            </a:r>
            <a:endParaRPr lang="es-ES">
              <a:ea typeface="+mn-lt"/>
              <a:cs typeface="+mn-lt"/>
            </a:endParaRPr>
          </a:p>
          <a:p>
            <a:pPr marL="342900" indent="-342900"/>
            <a:r>
              <a:rPr lang="es-PE" sz="2000">
                <a:ea typeface="+mn-lt"/>
                <a:cs typeface="+mn-lt"/>
              </a:rPr>
              <a:t>Reducción </a:t>
            </a:r>
            <a:r>
              <a:rPr lang="es-PE" sz="2000" noProof="0">
                <a:ea typeface="+mn-lt"/>
                <a:cs typeface="+mn-lt"/>
              </a:rPr>
              <a:t>de </a:t>
            </a:r>
            <a:r>
              <a:rPr lang="es-PE" sz="2000">
                <a:ea typeface="+mn-lt"/>
                <a:cs typeface="+mn-lt"/>
              </a:rPr>
              <a:t>estrés </a:t>
            </a:r>
            <a:r>
              <a:rPr lang="es-PE" sz="2000" noProof="0">
                <a:ea typeface="+mn-lt"/>
                <a:cs typeface="+mn-lt"/>
              </a:rPr>
              <a:t>y</a:t>
            </a:r>
            <a:r>
              <a:rPr lang="es-PE" sz="2000">
                <a:ea typeface="+mn-lt"/>
                <a:cs typeface="+mn-lt"/>
              </a:rPr>
              <a:t>/o ansiedad</a:t>
            </a:r>
            <a:r>
              <a:rPr lang="es-PE" sz="2000" noProof="0">
                <a:ea typeface="+mn-lt"/>
                <a:cs typeface="+mn-lt"/>
              </a:rPr>
              <a:t>. </a:t>
            </a:r>
            <a:endParaRPr lang="es-ES">
              <a:ea typeface="+mn-lt"/>
              <a:cs typeface="+mn-lt"/>
            </a:endParaRPr>
          </a:p>
          <a:p>
            <a:pPr marL="342900" indent="-342900"/>
            <a:r>
              <a:rPr lang="es-PE" sz="2000">
                <a:ea typeface="+mn-lt"/>
                <a:cs typeface="+mn-lt"/>
              </a:rPr>
              <a:t>Mejora del sueño.</a:t>
            </a:r>
            <a:endParaRPr lang="es-ES">
              <a:ea typeface="+mn-lt"/>
              <a:cs typeface="+mn-lt"/>
            </a:endParaRPr>
          </a:p>
          <a:p>
            <a:pPr marL="342900" indent="-342900"/>
            <a:r>
              <a:rPr lang="es-PE" sz="2000">
                <a:ea typeface="+mn-lt"/>
                <a:cs typeface="+mn-lt"/>
              </a:rPr>
              <a:t>Aumento de </a:t>
            </a:r>
            <a:r>
              <a:rPr lang="es-PE" sz="2000" noProof="0">
                <a:ea typeface="+mn-lt"/>
                <a:cs typeface="+mn-lt"/>
              </a:rPr>
              <a:t>la </a:t>
            </a:r>
            <a:r>
              <a:rPr lang="es-PE" sz="2000">
                <a:ea typeface="+mn-lt"/>
                <a:cs typeface="+mn-lt"/>
              </a:rPr>
              <a:t>concentración y memoria.</a:t>
            </a:r>
            <a:endParaRPr lang="es-ES">
              <a:ea typeface="+mn-lt"/>
              <a:cs typeface="+mn-lt"/>
            </a:endParaRPr>
          </a:p>
          <a:p>
            <a:pPr marL="342900" indent="-342900"/>
            <a:r>
              <a:rPr lang="es-PE" sz="2000">
                <a:ea typeface="+mn-lt"/>
                <a:cs typeface="+mn-lt"/>
              </a:rPr>
              <a:t>Mejora de las relaciones sociales y laborales</a:t>
            </a:r>
            <a:endParaRPr lang="es-ES"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21132-5074-BC3E-2E41-0FB57D67BE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88900" algn="l">
              <a:buClr>
                <a:srgbClr val="FFFFFF"/>
              </a:buClr>
              <a:buSzPts val="1400"/>
            </a:pPr>
            <a:fld id="{00000000-1234-1234-1234-123412341234}" type="slidenum">
              <a:rPr lang="es-PE" sz="1400" b="1" noProof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indent="-88900" algn="l">
                <a:buClr>
                  <a:srgbClr val="FFFFFF"/>
                </a:buClr>
                <a:buSzPts val="1400"/>
              </a:pPr>
              <a:t>16</a:t>
            </a:fld>
            <a:endParaRPr lang="es-PE" sz="1400" b="1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0D9BC3D-2A95-027B-D8A5-89CA2C9F4E0C}"/>
              </a:ext>
            </a:extLst>
          </p:cNvPr>
          <p:cNvCxnSpPr>
            <a:cxnSpLocks/>
          </p:cNvCxnSpPr>
          <p:nvPr/>
        </p:nvCxnSpPr>
        <p:spPr>
          <a:xfrm flipH="1" flipV="1">
            <a:off x="8825346" y="2438401"/>
            <a:ext cx="401781" cy="2355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69B2F54-1C16-70BD-406D-E21DD29D8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509" y="2145372"/>
            <a:ext cx="3505019" cy="34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2E1AD4-AD13-FDDB-43FA-2FCDE7EF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60" y="1878342"/>
            <a:ext cx="5611589" cy="38646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s-PE" sz="2000" dirty="0">
                <a:solidFill>
                  <a:srgbClr val="444444"/>
                </a:solidFill>
                <a:ea typeface="+mn-lt"/>
                <a:cs typeface="+mn-lt"/>
              </a:rPr>
              <a:t>Comenzando por sus pies y los dedos de estos, concéntrese en apretar sus músculos por unos cuantos momentos y luego liberarlos. Continúe con este proceso, avanzando hacia la parte superior de su cuerpo, concentrándose en un grupo de músculos a la vez.</a:t>
            </a:r>
          </a:p>
          <a:p>
            <a:pPr marL="0" indent="0" algn="just">
              <a:buNone/>
            </a:pPr>
            <a:endParaRPr lang="es-PE" sz="2000" dirty="0">
              <a:solidFill>
                <a:srgbClr val="444444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s-PE" sz="2000" dirty="0">
                <a:ea typeface="+mn-lt"/>
                <a:cs typeface="+mn-lt"/>
              </a:rPr>
              <a:t>Tensa los músculos lo más que pueda.</a:t>
            </a:r>
            <a:endParaRPr lang="es-PE" sz="20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s-PE" sz="2000" dirty="0">
                <a:ea typeface="+mn-lt"/>
                <a:cs typeface="+mn-lt"/>
              </a:rPr>
              <a:t>Nota la sensación de tensión.</a:t>
            </a:r>
            <a:endParaRPr lang="es-PE" sz="20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s-PE" sz="2000" dirty="0">
                <a:ea typeface="+mn-lt"/>
                <a:cs typeface="+mn-lt"/>
              </a:rPr>
              <a:t>Relaja los músculos.</a:t>
            </a:r>
            <a:endParaRPr lang="es-PE" sz="20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s-PE" sz="2000" dirty="0">
                <a:ea typeface="+mn-lt"/>
                <a:cs typeface="+mn-lt"/>
              </a:rPr>
              <a:t>Siente la sensación que se percibe al relajar esos músculos.</a:t>
            </a:r>
            <a:endParaRPr lang="es-PE" sz="2000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es-PE" sz="2000" dirty="0">
              <a:solidFill>
                <a:srgbClr val="444444"/>
              </a:solidFill>
              <a:ea typeface="+mn-lt"/>
              <a:cs typeface="+mn-lt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6A372C3-02D1-4EBB-006C-AA26D3DD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53947"/>
            <a:ext cx="10515600" cy="1325563"/>
          </a:xfrm>
        </p:spPr>
        <p:txBody>
          <a:bodyPr/>
          <a:lstStyle/>
          <a:p>
            <a:r>
              <a:rPr lang="es-PE" sz="5400" b="1">
                <a:solidFill>
                  <a:srgbClr val="184840"/>
                </a:solidFill>
                <a:latin typeface="Calibri Regular"/>
                <a:cs typeface="Calibri Light"/>
              </a:rPr>
              <a:t>Estrategia 2: Relajación progresiva 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DF00DB-8578-2383-D2B5-22609935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340" y="2086065"/>
            <a:ext cx="4998827" cy="36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0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65E65-24F3-DCF8-D67C-FAC889184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BB7CB-58F2-C05A-4D12-3CDB42FE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22" y="2079625"/>
            <a:ext cx="4878344" cy="3864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PE" b="1">
                <a:ea typeface="Calibri"/>
                <a:cs typeface="Calibri"/>
              </a:rPr>
              <a:t>Pausas activas: Consiste en realizar algún tipo de ejercicio breve en breves minutos dentro de la jornada laboral.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5668439-2333-067E-62A1-335C3333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53947"/>
            <a:ext cx="10515600" cy="1325563"/>
          </a:xfrm>
        </p:spPr>
        <p:txBody>
          <a:bodyPr/>
          <a:lstStyle/>
          <a:p>
            <a:r>
              <a:rPr lang="es-PE" sz="5400" b="1">
                <a:solidFill>
                  <a:srgbClr val="184840"/>
                </a:solidFill>
                <a:latin typeface="Calibri Regular"/>
                <a:cs typeface="Calibri Light"/>
              </a:rPr>
              <a:t>Estrategia 3: Enfrentando el estrés </a:t>
            </a:r>
          </a:p>
        </p:txBody>
      </p:sp>
      <p:pic>
        <p:nvPicPr>
          <p:cNvPr id="8" name="Imagen 7" descr="Círculo&#10;&#10;El contenido generado por inteligencia artificial puede ser incorrecto.">
            <a:extLst>
              <a:ext uri="{FF2B5EF4-FFF2-40B4-BE49-F238E27FC236}">
                <a16:creationId xmlns:a16="http://schemas.microsoft.com/office/drawing/2014/main" id="{7BC9BB22-1852-11FD-83CB-E0C86733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1" r="-312" b="-488"/>
          <a:stretch/>
        </p:blipFill>
        <p:spPr>
          <a:xfrm>
            <a:off x="5983288" y="2075217"/>
            <a:ext cx="5700284" cy="373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1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DBCE6-BCE5-4860-B9B2-8F9BE845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835" y="4645749"/>
            <a:ext cx="3892826" cy="1325563"/>
          </a:xfrm>
        </p:spPr>
        <p:txBody>
          <a:bodyPr/>
          <a:lstStyle/>
          <a:p>
            <a:r>
              <a:rPr lang="es-PE" b="1" noProof="0"/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5EB84A-F615-45AD-B9C3-0E1BA7932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CFAF4-694A-4D66-B26C-8357A0A4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117" y="78271"/>
            <a:ext cx="10515600" cy="1325563"/>
          </a:xfrm>
        </p:spPr>
        <p:txBody>
          <a:bodyPr/>
          <a:lstStyle/>
          <a:p>
            <a:pPr algn="ctr"/>
            <a:r>
              <a:rPr lang="es-ES" sz="4800" b="1" dirty="0"/>
              <a:t>Sin decir estrés ¿</a:t>
            </a:r>
            <a:r>
              <a:rPr lang="es-ES" b="1" dirty="0"/>
              <a:t>Cómo te sentirías?</a:t>
            </a:r>
          </a:p>
        </p:txBody>
      </p:sp>
      <p:pic>
        <p:nvPicPr>
          <p:cNvPr id="1026" name="Picture 2" descr="Programmer vector illustration">
            <a:extLst>
              <a:ext uri="{FF2B5EF4-FFF2-40B4-BE49-F238E27FC236}">
                <a16:creationId xmlns:a16="http://schemas.microsoft.com/office/drawing/2014/main" id="{59BF3D64-16EC-477C-ADFA-5A55E3B11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 r="3243" b="20812"/>
          <a:stretch/>
        </p:blipFill>
        <p:spPr bwMode="auto">
          <a:xfrm>
            <a:off x="2557670" y="1739096"/>
            <a:ext cx="7628494" cy="44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estion, chat, chatting, comment, help, message bubble icon ...">
            <a:extLst>
              <a:ext uri="{FF2B5EF4-FFF2-40B4-BE49-F238E27FC236}">
                <a16:creationId xmlns:a16="http://schemas.microsoft.com/office/drawing/2014/main" id="{1FE6F54D-C958-492C-9AD4-C128EB97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641">
            <a:off x="6008515" y="2640316"/>
            <a:ext cx="797989" cy="7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box png images | PNGWing">
            <a:extLst>
              <a:ext uri="{FF2B5EF4-FFF2-40B4-BE49-F238E27FC236}">
                <a16:creationId xmlns:a16="http://schemas.microsoft.com/office/drawing/2014/main" id="{B0238B78-020F-44A8-9BA7-50ECC0EA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278" y1="38056" x2="10278" y2="38056"/>
                        <a14:foregroundMark x1="28889" y1="36111" x2="28889" y2="36111"/>
                        <a14:foregroundMark x1="29444" y1="45556" x2="29444" y2="45556"/>
                        <a14:foregroundMark x1="28611" y1="55278" x2="28611" y2="5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859">
            <a:off x="3971710" y="3189761"/>
            <a:ext cx="960860" cy="9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007BEE1-09D2-4B82-B37C-1135E63BA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522" y="2378873"/>
            <a:ext cx="1034940" cy="864958"/>
          </a:xfrm>
          <a:prstGeom prst="rect">
            <a:avLst/>
          </a:prstGeom>
        </p:spPr>
      </p:pic>
      <p:pic>
        <p:nvPicPr>
          <p:cNvPr id="1034" name="Picture 10" descr="Bubble, chat, chatting, comment, notice, notify, number icon ...">
            <a:extLst>
              <a:ext uri="{FF2B5EF4-FFF2-40B4-BE49-F238E27FC236}">
                <a16:creationId xmlns:a16="http://schemas.microsoft.com/office/drawing/2014/main" id="{A738FBBE-57D0-4F4D-A7E6-97D02F05A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513">
            <a:off x="6240036" y="1557336"/>
            <a:ext cx="1123597" cy="100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at, chatting, communication, media, message, ping icon - Download on  Iconfinder">
            <a:extLst>
              <a:ext uri="{FF2B5EF4-FFF2-40B4-BE49-F238E27FC236}">
                <a16:creationId xmlns:a16="http://schemas.microsoft.com/office/drawing/2014/main" id="{815FF212-1B1F-40AC-BD62-5854E44C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309">
            <a:off x="7329338" y="3156284"/>
            <a:ext cx="797990" cy="7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box message one message flat icon - Download for free in SVG, PNG">
            <a:extLst>
              <a:ext uri="{FF2B5EF4-FFF2-40B4-BE49-F238E27FC236}">
                <a16:creationId xmlns:a16="http://schemas.microsoft.com/office/drawing/2014/main" id="{06715C51-16D2-4027-A5FA-2E9A5813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111" y1="41333" x2="35111" y2="41333"/>
                        <a14:foregroundMark x1="64000" y1="42222" x2="64000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56" y="1681597"/>
            <a:ext cx="923910" cy="9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8 Tips For Managing Your Inbox - Shift Blog | Browser Tips, App  Integrations, and Productivity">
            <a:extLst>
              <a:ext uri="{FF2B5EF4-FFF2-40B4-BE49-F238E27FC236}">
                <a16:creationId xmlns:a16="http://schemas.microsoft.com/office/drawing/2014/main" id="{BEACA323-D3B4-4618-9212-4BA5DF677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7414" y1="84833" x2="47414" y2="8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02" y="1205662"/>
            <a:ext cx="2062609" cy="10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990FE3-6198-435F-8E53-82B7DB7AC7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5557" y="1840716"/>
            <a:ext cx="1810871" cy="1810871"/>
          </a:xfrm>
          <a:prstGeom prst="rect">
            <a:avLst/>
          </a:prstGeom>
        </p:spPr>
      </p:pic>
      <p:pic>
        <p:nvPicPr>
          <p:cNvPr id="1048" name="Picture 24" descr="Microsoft Teams - CC4ALL">
            <a:extLst>
              <a:ext uri="{FF2B5EF4-FFF2-40B4-BE49-F238E27FC236}">
                <a16:creationId xmlns:a16="http://schemas.microsoft.com/office/drawing/2014/main" id="{FA0E9662-AE6C-4B47-AAA7-5FB6CEF87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51" b="3568"/>
          <a:stretch/>
        </p:blipFill>
        <p:spPr bwMode="auto">
          <a:xfrm>
            <a:off x="9349541" y="4281046"/>
            <a:ext cx="2129442" cy="20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unny Dog Destroyed Something Vector Illustration: vector de stock (libre  de regalías) 1358949602 | Shutterstock">
            <a:extLst>
              <a:ext uri="{FF2B5EF4-FFF2-40B4-BE49-F238E27FC236}">
                <a16:creationId xmlns:a16="http://schemas.microsoft.com/office/drawing/2014/main" id="{D809C179-8AD4-4611-8768-3E75DD130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20938" r="6190" b="11163"/>
          <a:stretch/>
        </p:blipFill>
        <p:spPr bwMode="auto">
          <a:xfrm>
            <a:off x="1325557" y="4490455"/>
            <a:ext cx="2129443" cy="18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Bubble, chat, chatting, comment, notice, notify, number icon ...">
            <a:extLst>
              <a:ext uri="{FF2B5EF4-FFF2-40B4-BE49-F238E27FC236}">
                <a16:creationId xmlns:a16="http://schemas.microsoft.com/office/drawing/2014/main" id="{41D9D1E4-4684-47A6-BEF3-38F75B5E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715">
            <a:off x="6820871" y="1994711"/>
            <a:ext cx="1123597" cy="100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A1BC4-928A-4B84-8195-766B8CD4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4CA8892-A91B-4DF3-AEF2-3AEA22D14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1880" y="3131513"/>
            <a:ext cx="2681893" cy="2550841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B1E68E-8C8A-4392-976D-F7126C53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26" y="315819"/>
            <a:ext cx="4900332" cy="54075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59A354-0600-4545-A9C4-68723F44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880" y="80682"/>
            <a:ext cx="4900333" cy="28580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0C74E0F-11EF-458E-A062-AEA419F20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525" y="2864973"/>
            <a:ext cx="3160335" cy="30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2BFB0-D0DC-4C8A-9956-49B86EBF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5400" b="1" dirty="0">
                <a:solidFill>
                  <a:srgbClr val="184840"/>
                </a:solidFill>
                <a:latin typeface="Calibri Regular"/>
                <a:cs typeface="Calibri Light"/>
              </a:rPr>
              <a:t>¿Qué es el </a:t>
            </a:r>
            <a:r>
              <a:rPr lang="es-PE" sz="5400" b="1" noProof="0" dirty="0">
                <a:solidFill>
                  <a:srgbClr val="184840"/>
                </a:solidFill>
                <a:latin typeface="Calibri Regular"/>
                <a:cs typeface="Calibri Light"/>
              </a:rPr>
              <a:t>estrés?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CE0821-D629-FF46-B810-328F05D8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939924"/>
            <a:ext cx="10515600" cy="4067175"/>
          </a:xfrm>
        </p:spPr>
        <p:txBody>
          <a:bodyPr/>
          <a:lstStyle/>
          <a:p>
            <a:pPr marL="0" indent="0" algn="just">
              <a:buNone/>
            </a:pPr>
            <a:r>
              <a:rPr lang="es-PE" sz="1800" b="0" i="0" noProof="0">
                <a:solidFill>
                  <a:srgbClr val="333333"/>
                </a:solidFill>
                <a:effectLst/>
              </a:rPr>
              <a:t>El estrés es la respuesta natural del cuerpo ante situaciones que percibimos como amenazantes o situaciones desafiantes. Es un mecanismo biológico de supervivencia que activa nuestro sistema nervioso y prepara al organismo para responder a situaciones de peligro.</a:t>
            </a:r>
          </a:p>
          <a:p>
            <a:pPr>
              <a:buNone/>
            </a:pPr>
            <a:br>
              <a:rPr lang="es-PE" sz="2000" b="0" i="0" noProof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es-PE" sz="2000" b="0" i="0" noProof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endParaRPr lang="es-PE" sz="2000" noProof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None/>
            </a:pPr>
            <a:endParaRPr lang="es-PE" sz="2000" b="0" i="0" noProof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endParaRPr lang="es-PE" sz="2000" noProof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es-PE" sz="2000" b="0" i="0" noProof="0">
                <a:solidFill>
                  <a:srgbClr val="333333"/>
                </a:solidFill>
                <a:effectLst/>
              </a:rPr>
              <a:t>		</a:t>
            </a:r>
          </a:p>
          <a:p>
            <a:pPr marL="0" indent="0">
              <a:buNone/>
            </a:pPr>
            <a:r>
              <a:rPr lang="es-PE" sz="1800" b="0" i="0" noProof="0">
                <a:solidFill>
                  <a:srgbClr val="333333"/>
                </a:solidFill>
                <a:effectLst/>
              </a:rPr>
              <a:t>Esta respuesta se remonta a nuestros antepasados, cuando necesitaban reaccionar rápidamente ante amenazas físicas (reacción de "lucha o huida")</a:t>
            </a:r>
            <a:endParaRPr lang="es-PE" sz="2000" noProof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1A33DD4-08E2-85C4-F16B-E2A7AFA57DB9}"/>
              </a:ext>
            </a:extLst>
          </p:cNvPr>
          <p:cNvSpPr/>
          <p:nvPr/>
        </p:nvSpPr>
        <p:spPr>
          <a:xfrm>
            <a:off x="1822450" y="3186112"/>
            <a:ext cx="8902700" cy="1117600"/>
          </a:xfrm>
          <a:prstGeom prst="roundRect">
            <a:avLst/>
          </a:prstGeom>
          <a:solidFill>
            <a:srgbClr val="1848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noProof="0"/>
              <a:t>Definición clave:</a:t>
            </a:r>
            <a:r>
              <a:rPr lang="es-PE" sz="2400" b="1" noProof="0">
                <a:solidFill>
                  <a:schemeClr val="bg1"/>
                </a:solidFill>
              </a:rPr>
              <a:t> </a:t>
            </a:r>
            <a:r>
              <a:rPr lang="es-PE" b="0" i="0" noProof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"El estrés es una respuesta física, mental y emocional a las demandas del entorno que exceden nuestros recursos percibidos para afrontarlas."</a:t>
            </a:r>
            <a:endParaRPr lang="es-PE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99B74-9074-9E41-E9E1-2661FB72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b="1" noProof="0">
                <a:solidFill>
                  <a:srgbClr val="184840"/>
                </a:solidFill>
                <a:latin typeface="Calibri Regular"/>
                <a:cs typeface="Calibri Light"/>
              </a:rPr>
              <a:t>Tipos de estrés </a:t>
            </a:r>
            <a:r>
              <a:rPr lang="es-PE" sz="4800" b="1" noProof="0">
                <a:solidFill>
                  <a:srgbClr val="184840"/>
                </a:solidFill>
                <a:latin typeface="Calibri Regular"/>
                <a:cs typeface="Calibri Light"/>
              </a:rPr>
              <a:t>(según duración)</a:t>
            </a:r>
            <a:endParaRPr lang="es-PE" sz="5400" b="1" noProof="0">
              <a:solidFill>
                <a:srgbClr val="184840"/>
              </a:solidFill>
              <a:latin typeface="Calibri Regular"/>
              <a:cs typeface="Calibri Light"/>
            </a:endParaRPr>
          </a:p>
        </p:txBody>
      </p:sp>
      <p:pic>
        <p:nvPicPr>
          <p:cNvPr id="4" name="Rect">
            <a:extLst>
              <a:ext uri="{FF2B5EF4-FFF2-40B4-BE49-F238E27FC236}">
                <a16:creationId xmlns:a16="http://schemas.microsoft.com/office/drawing/2014/main" id="{9D79044A-29BF-D602-4773-5124CB7EF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987623" y="2464370"/>
            <a:ext cx="4649391" cy="2502247"/>
          </a:xfrm>
          <a:prstGeom prst="rect">
            <a:avLst/>
          </a:prstGeom>
        </p:spPr>
      </p:pic>
      <p:pic>
        <p:nvPicPr>
          <p:cNvPr id="5" name="Rect">
            <a:extLst>
              <a:ext uri="{FF2B5EF4-FFF2-40B4-BE49-F238E27FC236}">
                <a16:creationId xmlns:a16="http://schemas.microsoft.com/office/drawing/2014/main" id="{28CD3833-6DCA-8902-BA0F-148562F60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330523" y="3258294"/>
            <a:ext cx="914400" cy="914400"/>
          </a:xfrm>
          <a:prstGeom prst="rect">
            <a:avLst/>
          </a:prstGeom>
        </p:spPr>
      </p:pic>
      <p:pic>
        <p:nvPicPr>
          <p:cNvPr id="6" name="iconNode0">
            <a:extLst>
              <a:ext uri="{FF2B5EF4-FFF2-40B4-BE49-F238E27FC236}">
                <a16:creationId xmlns:a16="http://schemas.microsoft.com/office/drawing/2014/main" id="{8F3D4527-2ED9-DA14-C40B-0A6D1F71C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982CF9CC-2DCD-4202-B889-1B93B787A5F6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71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559123" y="3487007"/>
            <a:ext cx="457200" cy="457200"/>
          </a:xfrm>
          <a:prstGeom prst="rect">
            <a:avLst/>
          </a:prstGeom>
        </p:spPr>
      </p:pic>
      <p:sp>
        <p:nvSpPr>
          <p:cNvPr id="7" name="Primary Heading-0">
            <a:extLst>
              <a:ext uri="{FF2B5EF4-FFF2-40B4-BE49-F238E27FC236}">
                <a16:creationId xmlns:a16="http://schemas.microsoft.com/office/drawing/2014/main" id="{A157ACF6-647A-065F-B036-4B7B88FAB7F9}"/>
              </a:ext>
            </a:extLst>
          </p:cNvPr>
          <p:cNvSpPr txBox="1"/>
          <p:nvPr/>
        </p:nvSpPr>
        <p:spPr>
          <a:xfrm>
            <a:off x="2549723" y="2772346"/>
            <a:ext cx="2852738" cy="38472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s-PE" sz="2800" b="1" spc="-84" noProof="0">
                <a:solidFill>
                  <a:srgbClr val="141414">
                    <a:alpha val="100000"/>
                  </a:srgbClr>
                </a:solidFill>
              </a:rPr>
              <a:t>Estrés agudo</a:t>
            </a:r>
          </a:p>
        </p:txBody>
      </p:sp>
      <p:sp>
        <p:nvSpPr>
          <p:cNvPr id="8" name="Description of a primary heading-0">
            <a:extLst>
              <a:ext uri="{FF2B5EF4-FFF2-40B4-BE49-F238E27FC236}">
                <a16:creationId xmlns:a16="http://schemas.microsoft.com/office/drawing/2014/main" id="{C2EE9B50-2AEF-D2DC-A7A3-FB8B8183E693}"/>
              </a:ext>
            </a:extLst>
          </p:cNvPr>
          <p:cNvSpPr txBox="1"/>
          <p:nvPr/>
        </p:nvSpPr>
        <p:spPr>
          <a:xfrm>
            <a:off x="2549723" y="3232594"/>
            <a:ext cx="2852738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s-PE" sz="1800" spc="-4" noProof="0">
                <a:solidFill>
                  <a:srgbClr val="141414">
                    <a:alpha val="100000"/>
                  </a:srgbClr>
                </a:solidFill>
                <a:ea typeface="Inter" panose="020B0604020202020204" charset="0"/>
              </a:rPr>
              <a:t>Es de corta duración y responde a una amenaza inmediata, como hablar en público.</a:t>
            </a:r>
          </a:p>
        </p:txBody>
      </p:sp>
      <p:pic>
        <p:nvPicPr>
          <p:cNvPr id="11" name="Rect">
            <a:extLst>
              <a:ext uri="{FF2B5EF4-FFF2-40B4-BE49-F238E27FC236}">
                <a16:creationId xmlns:a16="http://schemas.microsoft.com/office/drawing/2014/main" id="{C2B95350-13A7-9221-A238-8C3D53656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6590109" y="2464370"/>
            <a:ext cx="4649391" cy="2502247"/>
          </a:xfrm>
          <a:prstGeom prst="rect">
            <a:avLst/>
          </a:prstGeom>
        </p:spPr>
      </p:pic>
      <p:pic>
        <p:nvPicPr>
          <p:cNvPr id="12" name="Rect">
            <a:extLst>
              <a:ext uri="{FF2B5EF4-FFF2-40B4-BE49-F238E27FC236}">
                <a16:creationId xmlns:a16="http://schemas.microsoft.com/office/drawing/2014/main" id="{B39C9E54-2BEB-63D0-7E21-FC8684302A16}"/>
              </a:ext>
            </a:extLst>
          </p:cNvPr>
          <p:cNvPicPr>
            <a:picLocks noChangeAspect="1"/>
          </p:cNvPicPr>
          <p:nvPr/>
        </p:nvPicPr>
        <p:blipFill rotWithShape="1">
          <a:blip r:embed="rId172">
            <a:alphaModFix/>
          </a:blip>
          <a:stretch/>
        </p:blipFill>
        <p:spPr>
          <a:xfrm>
            <a:off x="6894909" y="3255118"/>
            <a:ext cx="914400" cy="914400"/>
          </a:xfrm>
          <a:prstGeom prst="rect">
            <a:avLst/>
          </a:prstGeom>
        </p:spPr>
      </p:pic>
      <p:pic>
        <p:nvPicPr>
          <p:cNvPr id="13" name="iconNode1">
            <a:extLst>
              <a:ext uri="{FF2B5EF4-FFF2-40B4-BE49-F238E27FC236}">
                <a16:creationId xmlns:a16="http://schemas.microsoft.com/office/drawing/2014/main" id="{ADFB0788-41F0-79B1-6A2C-CED6E949C1B3}"/>
              </a:ext>
            </a:extLst>
          </p:cNvPr>
          <p:cNvPicPr>
            <a:picLocks noChangeAspect="1"/>
          </p:cNvPicPr>
          <p:nvPr/>
        </p:nvPicPr>
        <p:blipFill rotWithShape="1">
          <a:blip r:embed="rId173">
            <a:alphaModFix/>
            <a:extLst>
              <a:ext uri="{5DB8AFC2-D9AC-493D-AD25-832178F0F0AE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78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7123509" y="3483831"/>
            <a:ext cx="457200" cy="457200"/>
          </a:xfrm>
          <a:prstGeom prst="rect">
            <a:avLst/>
          </a:prstGeom>
        </p:spPr>
      </p:pic>
      <p:sp>
        <p:nvSpPr>
          <p:cNvPr id="14" name="Primary Heading-1">
            <a:extLst>
              <a:ext uri="{FF2B5EF4-FFF2-40B4-BE49-F238E27FC236}">
                <a16:creationId xmlns:a16="http://schemas.microsoft.com/office/drawing/2014/main" id="{A8F0EBF4-5EC8-4E0C-1510-A01DA833CD5E}"/>
              </a:ext>
            </a:extLst>
          </p:cNvPr>
          <p:cNvSpPr txBox="1"/>
          <p:nvPr/>
        </p:nvSpPr>
        <p:spPr>
          <a:xfrm>
            <a:off x="8114109" y="2769170"/>
            <a:ext cx="2852738" cy="38472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s-PE" sz="2800" b="1" spc="-84" noProof="0">
                <a:solidFill>
                  <a:srgbClr val="141414">
                    <a:alpha val="100000"/>
                  </a:srgbClr>
                </a:solidFill>
                <a:ea typeface="Inter SemiBold" panose="020B0604020202020204" charset="0"/>
              </a:rPr>
              <a:t>Estrés crónico</a:t>
            </a:r>
          </a:p>
        </p:txBody>
      </p:sp>
      <p:sp>
        <p:nvSpPr>
          <p:cNvPr id="15" name="Description of a primary heading-1">
            <a:extLst>
              <a:ext uri="{FF2B5EF4-FFF2-40B4-BE49-F238E27FC236}">
                <a16:creationId xmlns:a16="http://schemas.microsoft.com/office/drawing/2014/main" id="{AF1736FD-1B8B-E617-DF35-3394D3388C7D}"/>
              </a:ext>
            </a:extLst>
          </p:cNvPr>
          <p:cNvSpPr txBox="1"/>
          <p:nvPr/>
        </p:nvSpPr>
        <p:spPr>
          <a:xfrm>
            <a:off x="8114109" y="3229418"/>
            <a:ext cx="2852738" cy="68929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s-PE" sz="1800" spc="-4" noProof="0" dirty="0">
                <a:solidFill>
                  <a:srgbClr val="141414">
                    <a:alpha val="100000"/>
                  </a:srgbClr>
                </a:solidFill>
                <a:ea typeface="Inter" panose="020B0604020202020204" charset="0"/>
              </a:rPr>
              <a:t>Persiste durante semanas o años</a:t>
            </a:r>
            <a:r>
              <a:rPr lang="es-PE" spc="-4" dirty="0">
                <a:solidFill>
                  <a:srgbClr val="141414">
                    <a:alpha val="100000"/>
                  </a:srgbClr>
                </a:solidFill>
                <a:ea typeface="Inter" panose="020B0604020202020204" charset="0"/>
              </a:rPr>
              <a:t>.</a:t>
            </a:r>
            <a:endParaRPr lang="es-PE" sz="1800" spc="-4" noProof="0" dirty="0">
              <a:solidFill>
                <a:srgbClr val="141414">
                  <a:alpha val="100000"/>
                </a:srgbClr>
              </a:solidFill>
              <a:ea typeface="Inter" panose="020B0604020202020204" charset="0"/>
            </a:endParaRPr>
          </a:p>
        </p:txBody>
      </p:sp>
      <p:sp>
        <p:nvSpPr>
          <p:cNvPr id="16" name="Primary Heading-4">
            <a:extLst>
              <a:ext uri="{FF2B5EF4-FFF2-40B4-BE49-F238E27FC236}">
                <a16:creationId xmlns:a16="http://schemas.microsoft.com/office/drawing/2014/main" id="{5368D9DE-A70F-979F-26C9-808E17D4E998}"/>
              </a:ext>
            </a:extLst>
          </p:cNvPr>
          <p:cNvSpPr txBox="1"/>
          <p:nvPr/>
        </p:nvSpPr>
        <p:spPr>
          <a:xfrm>
            <a:off x="987623" y="5291668"/>
            <a:ext cx="4054277" cy="33419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s-PE" sz="2200" b="1" spc="-72" noProof="0">
                <a:solidFill>
                  <a:srgbClr val="141414">
                    <a:alpha val="100000"/>
                  </a:srgbClr>
                </a:solidFill>
              </a:rPr>
              <a:t>EJEMPLO: </a:t>
            </a:r>
            <a:r>
              <a:rPr lang="es-PE" sz="2000" spc="-72" noProof="0">
                <a:solidFill>
                  <a:srgbClr val="141414">
                    <a:alpha val="100000"/>
                  </a:srgbClr>
                </a:solidFill>
              </a:rPr>
              <a:t>Una emergencia</a:t>
            </a:r>
            <a:endParaRPr lang="es-PE" sz="2400" spc="-72" noProof="0">
              <a:solidFill>
                <a:srgbClr val="141414">
                  <a:alpha val="100000"/>
                </a:srgbClr>
              </a:solidFill>
            </a:endParaRPr>
          </a:p>
        </p:txBody>
      </p:sp>
      <p:sp>
        <p:nvSpPr>
          <p:cNvPr id="17" name="Primary Heading-4">
            <a:extLst>
              <a:ext uri="{FF2B5EF4-FFF2-40B4-BE49-F238E27FC236}">
                <a16:creationId xmlns:a16="http://schemas.microsoft.com/office/drawing/2014/main" id="{2DE319BD-AACF-1CC7-C6E2-4FBE92891F08}"/>
              </a:ext>
            </a:extLst>
          </p:cNvPr>
          <p:cNvSpPr txBox="1"/>
          <p:nvPr/>
        </p:nvSpPr>
        <p:spPr>
          <a:xfrm>
            <a:off x="6590109" y="5291668"/>
            <a:ext cx="4649391" cy="67364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s-PE" sz="2200" b="1" spc="-72" noProof="0">
                <a:solidFill>
                  <a:srgbClr val="141414">
                    <a:alpha val="100000"/>
                  </a:srgbClr>
                </a:solidFill>
              </a:rPr>
              <a:t>EJEMPLO</a:t>
            </a:r>
            <a:r>
              <a:rPr lang="es-PE" sz="2400" b="1" spc="-72" noProof="0">
                <a:solidFill>
                  <a:srgbClr val="141414">
                    <a:alpha val="100000"/>
                  </a:srgbClr>
                </a:solidFill>
              </a:rPr>
              <a:t>: </a:t>
            </a:r>
            <a:r>
              <a:rPr lang="es-PE" b="0" i="0" noProof="0">
                <a:solidFill>
                  <a:srgbClr val="333333"/>
                </a:solidFill>
                <a:effectLst/>
              </a:rPr>
              <a:t>problemas económicos prolongados, conflictos familiares constantes</a:t>
            </a:r>
            <a:endParaRPr lang="es-PE" sz="2400" spc="-72" noProof="0">
              <a:solidFill>
                <a:srgbClr val="141414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5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705A4-42E3-41C7-7773-03CBE21F8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A329E-2309-923A-E573-657456A2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b="1" noProof="0">
                <a:solidFill>
                  <a:srgbClr val="184840"/>
                </a:solidFill>
                <a:latin typeface="Calibri Regular"/>
                <a:cs typeface="Calibri Light"/>
              </a:rPr>
              <a:t>Tipos de estrés </a:t>
            </a:r>
            <a:r>
              <a:rPr lang="es-PE" sz="4800" b="1" noProof="0">
                <a:solidFill>
                  <a:srgbClr val="184840"/>
                </a:solidFill>
                <a:latin typeface="Calibri Regular"/>
                <a:cs typeface="Calibri Light"/>
              </a:rPr>
              <a:t>(según impacto)</a:t>
            </a:r>
            <a:endParaRPr lang="es-PE" sz="5400" b="1" noProof="0">
              <a:solidFill>
                <a:srgbClr val="184840"/>
              </a:solidFill>
              <a:latin typeface="Calibri Regular"/>
              <a:cs typeface="Calibri Light"/>
            </a:endParaRPr>
          </a:p>
        </p:txBody>
      </p:sp>
      <p:pic>
        <p:nvPicPr>
          <p:cNvPr id="6" name="Rect">
            <a:extLst>
              <a:ext uri="{FF2B5EF4-FFF2-40B4-BE49-F238E27FC236}">
                <a16:creationId xmlns:a16="http://schemas.microsoft.com/office/drawing/2014/main" id="{B56AEDDA-8EC3-AE93-CBE3-0D75D09BB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838200" y="2059482"/>
            <a:ext cx="4649391" cy="2883247"/>
          </a:xfrm>
          <a:prstGeom prst="rect">
            <a:avLst/>
          </a:prstGeom>
        </p:spPr>
      </p:pic>
      <p:pic>
        <p:nvPicPr>
          <p:cNvPr id="7" name="Rect">
            <a:extLst>
              <a:ext uri="{FF2B5EF4-FFF2-40B4-BE49-F238E27FC236}">
                <a16:creationId xmlns:a16="http://schemas.microsoft.com/office/drawing/2014/main" id="{B7369AA1-66FC-5859-5D91-265F021E6D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143000" y="3042194"/>
            <a:ext cx="914400" cy="914400"/>
          </a:xfrm>
          <a:prstGeom prst="rect">
            <a:avLst/>
          </a:prstGeom>
        </p:spPr>
      </p:pic>
      <p:pic>
        <p:nvPicPr>
          <p:cNvPr id="8" name="iconNode2">
            <a:extLst>
              <a:ext uri="{FF2B5EF4-FFF2-40B4-BE49-F238E27FC236}">
                <a16:creationId xmlns:a16="http://schemas.microsoft.com/office/drawing/2014/main" id="{D5CF3E77-E542-6FF2-4972-0D6E8DC464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F1505148-EAA8-4878-AF8B-978385592F25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85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371600" y="3270919"/>
            <a:ext cx="457200" cy="457200"/>
          </a:xfrm>
          <a:prstGeom prst="rect">
            <a:avLst/>
          </a:prstGeom>
        </p:spPr>
      </p:pic>
      <p:sp>
        <p:nvSpPr>
          <p:cNvPr id="9" name="Primary Heading-2">
            <a:extLst>
              <a:ext uri="{FF2B5EF4-FFF2-40B4-BE49-F238E27FC236}">
                <a16:creationId xmlns:a16="http://schemas.microsoft.com/office/drawing/2014/main" id="{543F9DFA-607F-747C-BDED-DEE94973EC28}"/>
              </a:ext>
            </a:extLst>
          </p:cNvPr>
          <p:cNvSpPr txBox="1"/>
          <p:nvPr/>
        </p:nvSpPr>
        <p:spPr>
          <a:xfrm>
            <a:off x="2362200" y="2364329"/>
            <a:ext cx="2852738" cy="38472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s-PE" sz="2800" b="1" spc="-84" noProof="0" dirty="0" err="1">
                <a:solidFill>
                  <a:srgbClr val="141414">
                    <a:alpha val="100000"/>
                  </a:srgbClr>
                </a:solidFill>
              </a:rPr>
              <a:t>Eustrés</a:t>
            </a:r>
            <a:r>
              <a:rPr lang="es-PE" sz="2800" b="1" spc="-84" noProof="0" dirty="0">
                <a:solidFill>
                  <a:srgbClr val="141414">
                    <a:alpha val="100000"/>
                  </a:srgbClr>
                </a:solidFill>
              </a:rPr>
              <a:t> </a:t>
            </a:r>
            <a:r>
              <a:rPr lang="es-PE" sz="2000" b="1" spc="-84" noProof="0" dirty="0">
                <a:solidFill>
                  <a:srgbClr val="141414">
                    <a:alpha val="100000"/>
                  </a:srgbClr>
                </a:solidFill>
              </a:rPr>
              <a:t>(estrés positivo)</a:t>
            </a:r>
            <a:endParaRPr lang="es-PE" sz="2800" b="1" spc="-84" noProof="0" dirty="0">
              <a:solidFill>
                <a:srgbClr val="141414">
                  <a:alpha val="100000"/>
                </a:srgbClr>
              </a:solidFill>
            </a:endParaRPr>
          </a:p>
        </p:txBody>
      </p:sp>
      <p:sp>
        <p:nvSpPr>
          <p:cNvPr id="10" name="Description of a primary heading-2">
            <a:extLst>
              <a:ext uri="{FF2B5EF4-FFF2-40B4-BE49-F238E27FC236}">
                <a16:creationId xmlns:a16="http://schemas.microsoft.com/office/drawing/2014/main" id="{736C5EB0-1A2E-CAEC-8CE2-25987FFD63E0}"/>
              </a:ext>
            </a:extLst>
          </p:cNvPr>
          <p:cNvSpPr txBox="1"/>
          <p:nvPr/>
        </p:nvSpPr>
        <p:spPr>
          <a:xfrm>
            <a:off x="2362200" y="2958552"/>
            <a:ext cx="2852738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s-PE" sz="1800" spc="-4" noProof="0">
                <a:solidFill>
                  <a:srgbClr val="141414">
                    <a:alpha val="100000"/>
                  </a:srgbClr>
                </a:solidFill>
                <a:ea typeface="Inter" panose="020B0604020202020204" charset="0"/>
              </a:rPr>
              <a:t>Motivador que mejora el rendimiento, como prepararse para una competencia deportiva.</a:t>
            </a:r>
          </a:p>
        </p:txBody>
      </p:sp>
      <p:pic>
        <p:nvPicPr>
          <p:cNvPr id="11" name="Rect">
            <a:extLst>
              <a:ext uri="{FF2B5EF4-FFF2-40B4-BE49-F238E27FC236}">
                <a16:creationId xmlns:a16="http://schemas.microsoft.com/office/drawing/2014/main" id="{F3A63F13-6A5D-A75B-F77B-B9E19F85E93D}"/>
              </a:ext>
            </a:extLst>
          </p:cNvPr>
          <p:cNvPicPr>
            <a:picLocks noChangeAspect="1"/>
          </p:cNvPicPr>
          <p:nvPr/>
        </p:nvPicPr>
        <p:blipFill rotWithShape="1">
          <a:blip r:embed="rId186">
            <a:alphaModFix/>
          </a:blip>
          <a:stretch/>
        </p:blipFill>
        <p:spPr>
          <a:xfrm>
            <a:off x="6019800" y="2059482"/>
            <a:ext cx="4649391" cy="2883247"/>
          </a:xfrm>
          <a:prstGeom prst="rect">
            <a:avLst/>
          </a:prstGeom>
        </p:spPr>
      </p:pic>
      <p:pic>
        <p:nvPicPr>
          <p:cNvPr id="12" name="Rect">
            <a:extLst>
              <a:ext uri="{FF2B5EF4-FFF2-40B4-BE49-F238E27FC236}">
                <a16:creationId xmlns:a16="http://schemas.microsoft.com/office/drawing/2014/main" id="{6C2764DE-C1A8-CF99-14E5-2D97B0A7AE71}"/>
              </a:ext>
            </a:extLst>
          </p:cNvPr>
          <p:cNvPicPr>
            <a:picLocks noChangeAspect="1"/>
          </p:cNvPicPr>
          <p:nvPr/>
        </p:nvPicPr>
        <p:blipFill rotWithShape="1">
          <a:blip r:embed="rId187">
            <a:alphaModFix/>
          </a:blip>
          <a:stretch/>
        </p:blipFill>
        <p:spPr>
          <a:xfrm>
            <a:off x="6324600" y="3220490"/>
            <a:ext cx="914400" cy="914400"/>
          </a:xfrm>
          <a:prstGeom prst="rect">
            <a:avLst/>
          </a:prstGeom>
        </p:spPr>
      </p:pic>
      <p:pic>
        <p:nvPicPr>
          <p:cNvPr id="13" name="iconNode3">
            <a:extLst>
              <a:ext uri="{FF2B5EF4-FFF2-40B4-BE49-F238E27FC236}">
                <a16:creationId xmlns:a16="http://schemas.microsoft.com/office/drawing/2014/main" id="{2596716F-760D-8836-2271-231AFDC2FFD4}"/>
              </a:ext>
            </a:extLst>
          </p:cNvPr>
          <p:cNvPicPr>
            <a:picLocks noChangeAspect="1"/>
          </p:cNvPicPr>
          <p:nvPr/>
        </p:nvPicPr>
        <p:blipFill rotWithShape="1">
          <a:blip r:embed="rId188">
            <a:alphaModFix/>
            <a:extLst>
              <a:ext uri="{ECB09147-F720-4AA4-ACC2-970870DEBC6F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92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6553200" y="3449227"/>
            <a:ext cx="457200" cy="457200"/>
          </a:xfrm>
          <a:prstGeom prst="rect">
            <a:avLst/>
          </a:prstGeom>
        </p:spPr>
      </p:pic>
      <p:sp>
        <p:nvSpPr>
          <p:cNvPr id="14" name="Primary Heading-3">
            <a:extLst>
              <a:ext uri="{FF2B5EF4-FFF2-40B4-BE49-F238E27FC236}">
                <a16:creationId xmlns:a16="http://schemas.microsoft.com/office/drawing/2014/main" id="{B7A4933E-6BFF-E5C1-D6C0-F1C358334577}"/>
              </a:ext>
            </a:extLst>
          </p:cNvPr>
          <p:cNvSpPr txBox="1"/>
          <p:nvPr/>
        </p:nvSpPr>
        <p:spPr>
          <a:xfrm>
            <a:off x="7543800" y="2364329"/>
            <a:ext cx="2852738" cy="38472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s-PE" sz="2800" b="1" spc="-84" noProof="0">
                <a:solidFill>
                  <a:srgbClr val="141414">
                    <a:alpha val="100000"/>
                  </a:srgbClr>
                </a:solidFill>
                <a:ea typeface="Inter SemiBold" panose="020B0604020202020204" charset="0"/>
              </a:rPr>
              <a:t>Distrés </a:t>
            </a:r>
            <a:r>
              <a:rPr lang="es-PE" sz="2000" b="1" spc="-84" noProof="0">
                <a:solidFill>
                  <a:srgbClr val="141414">
                    <a:alpha val="100000"/>
                  </a:srgbClr>
                </a:solidFill>
                <a:ea typeface="Inter SemiBold" panose="020B0604020202020204" charset="0"/>
              </a:rPr>
              <a:t>(estrés negativo)</a:t>
            </a:r>
            <a:endParaRPr lang="es-PE" sz="2800" b="1" spc="-84" noProof="0">
              <a:solidFill>
                <a:srgbClr val="141414">
                  <a:alpha val="100000"/>
                </a:srgbClr>
              </a:solidFill>
              <a:ea typeface="Inter SemiBold" panose="020B0604020202020204" charset="0"/>
            </a:endParaRPr>
          </a:p>
        </p:txBody>
      </p:sp>
      <p:sp>
        <p:nvSpPr>
          <p:cNvPr id="15" name="Description of a primary heading-3">
            <a:extLst>
              <a:ext uri="{FF2B5EF4-FFF2-40B4-BE49-F238E27FC236}">
                <a16:creationId xmlns:a16="http://schemas.microsoft.com/office/drawing/2014/main" id="{A83C846F-A406-0871-E329-5182E242A37B}"/>
              </a:ext>
            </a:extLst>
          </p:cNvPr>
          <p:cNvSpPr txBox="1"/>
          <p:nvPr/>
        </p:nvSpPr>
        <p:spPr>
          <a:xfrm>
            <a:off x="7543800" y="2958552"/>
            <a:ext cx="2852738" cy="104836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s-PE" sz="1800" spc="-4" noProof="0" dirty="0">
                <a:solidFill>
                  <a:srgbClr val="141414">
                    <a:alpha val="100000"/>
                  </a:srgbClr>
                </a:solidFill>
                <a:ea typeface="Inter" panose="020B0604020202020204" charset="0"/>
              </a:rPr>
              <a:t>Sobrepasa nuestra capacidad de adaptación, causando efectos nocivos.</a:t>
            </a:r>
          </a:p>
        </p:txBody>
      </p:sp>
      <p:sp>
        <p:nvSpPr>
          <p:cNvPr id="16" name="Primary Heading-4">
            <a:extLst>
              <a:ext uri="{FF2B5EF4-FFF2-40B4-BE49-F238E27FC236}">
                <a16:creationId xmlns:a16="http://schemas.microsoft.com/office/drawing/2014/main" id="{E796AD3E-AA16-D6D8-75E0-7E1BED517E00}"/>
              </a:ext>
            </a:extLst>
          </p:cNvPr>
          <p:cNvSpPr txBox="1"/>
          <p:nvPr/>
        </p:nvSpPr>
        <p:spPr>
          <a:xfrm>
            <a:off x="1077714" y="5291668"/>
            <a:ext cx="4409877" cy="66684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s-PE" sz="2000" b="1" spc="-72" noProof="0">
                <a:solidFill>
                  <a:srgbClr val="141414">
                    <a:alpha val="100000"/>
                  </a:srgbClr>
                </a:solidFill>
              </a:rPr>
              <a:t>EJEMPLO: </a:t>
            </a:r>
            <a:r>
              <a:rPr lang="es-PE" b="0" i="0" noProof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prepararse para una competencia deportiva, una presentación importante</a:t>
            </a:r>
            <a:endParaRPr lang="es-PE" sz="2000" spc="-72" noProof="0">
              <a:solidFill>
                <a:srgbClr val="141414">
                  <a:alpha val="10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7" name="Primary Heading-4">
            <a:extLst>
              <a:ext uri="{FF2B5EF4-FFF2-40B4-BE49-F238E27FC236}">
                <a16:creationId xmlns:a16="http://schemas.microsoft.com/office/drawing/2014/main" id="{57BE6D91-671C-0602-A615-77343071A2C4}"/>
              </a:ext>
            </a:extLst>
          </p:cNvPr>
          <p:cNvSpPr txBox="1"/>
          <p:nvPr/>
        </p:nvSpPr>
        <p:spPr>
          <a:xfrm>
            <a:off x="6259314" y="5291668"/>
            <a:ext cx="4409877" cy="67165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s-PE" sz="2000" b="1" spc="-72" noProof="0">
                <a:solidFill>
                  <a:srgbClr val="141414">
                    <a:alpha val="100000"/>
                  </a:srgbClr>
                </a:solidFill>
              </a:rPr>
              <a:t>EJEMPLO: </a:t>
            </a:r>
            <a:r>
              <a:rPr lang="es-PE" b="0" i="0" noProof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sobrecarga laboral constante, pérdida de un ser querido</a:t>
            </a:r>
            <a:endParaRPr lang="es-PE" sz="2000" spc="-72" noProof="0">
              <a:solidFill>
                <a:srgbClr val="141414">
                  <a:alpha val="10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2BA092-6E57-4FA2-A8BC-46A8742A3D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9" y="3050587"/>
            <a:ext cx="1315402" cy="13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cartoon of a penguin wearing a hat and a flower necklace">
            <a:extLst>
              <a:ext uri="{FF2B5EF4-FFF2-40B4-BE49-F238E27FC236}">
                <a16:creationId xmlns:a16="http://schemas.microsoft.com/office/drawing/2014/main" id="{0A0C0189-9744-4C92-BCFB-A52E36DD9F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84886"/>
            <a:ext cx="1411941" cy="14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85CAD-D2AA-42EF-4FF5-ADBC7711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b="1" noProof="0">
                <a:solidFill>
                  <a:srgbClr val="184840"/>
                </a:solidFill>
                <a:latin typeface="Calibri Regular"/>
                <a:cs typeface="Calibri Light"/>
              </a:rPr>
              <a:t>Signos y síntomas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469A1D9-4F76-D260-EE99-4B8D48C61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99945"/>
              </p:ext>
            </p:extLst>
          </p:nvPr>
        </p:nvGraphicFramePr>
        <p:xfrm>
          <a:off x="565150" y="1790699"/>
          <a:ext cx="11061700" cy="381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450">
                  <a:extLst>
                    <a:ext uri="{9D8B030D-6E8A-4147-A177-3AD203B41FA5}">
                      <a16:colId xmlns:a16="http://schemas.microsoft.com/office/drawing/2014/main" val="4201742076"/>
                    </a:ext>
                  </a:extLst>
                </a:gridCol>
                <a:gridCol w="7588250">
                  <a:extLst>
                    <a:ext uri="{9D8B030D-6E8A-4147-A177-3AD203B41FA5}">
                      <a16:colId xmlns:a16="http://schemas.microsoft.com/office/drawing/2014/main" val="2995759964"/>
                    </a:ext>
                  </a:extLst>
                </a:gridCol>
              </a:tblGrid>
              <a:tr h="688321">
                <a:tc>
                  <a:txBody>
                    <a:bodyPr/>
                    <a:lstStyle/>
                    <a:p>
                      <a:pPr algn="ctr"/>
                      <a:r>
                        <a:rPr lang="es-PE" sz="2000" noProof="0">
                          <a:solidFill>
                            <a:schemeClr val="bg1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>
                    <a:solidFill>
                      <a:srgbClr val="184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noProof="0">
                          <a:solidFill>
                            <a:schemeClr val="bg1"/>
                          </a:solidFill>
                          <a:latin typeface="+mn-lt"/>
                        </a:rPr>
                        <a:t>SEÑALES DE ALERTA</a:t>
                      </a:r>
                    </a:p>
                  </a:txBody>
                  <a:tcPr>
                    <a:solidFill>
                      <a:srgbClr val="184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487957"/>
                  </a:ext>
                </a:extLst>
              </a:tr>
              <a:tr h="312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spc="-4" noProof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Físicos</a:t>
                      </a:r>
                    </a:p>
                    <a:p>
                      <a:pPr algn="ctr"/>
                      <a:endParaRPr lang="es-PE" b="1" noProof="0">
                        <a:solidFill>
                          <a:srgbClr val="184840"/>
                        </a:solidFill>
                        <a:latin typeface="+mn-lt"/>
                        <a:ea typeface="Inter" panose="020B060402020202020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Dolores de cabeza frecuentes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Tensión muscular (especialmente en cuello y hombros),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Problemas de sueño (insomnio o hipersomnia),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Fatiga persistente,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Palpitaciones o ritmo cardíaco acelerado,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Sudoración excesiva,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Problemas digestivos (diarrea, estreñimiento, náuseas),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Disminución de la libido.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744544"/>
                  </a:ext>
                </a:extLst>
              </a:tr>
            </a:tbl>
          </a:graphicData>
        </a:graphic>
      </p:graphicFrame>
      <p:pic>
        <p:nvPicPr>
          <p:cNvPr id="3074" name="Picture 2" descr="Conjunto De Iconos De Color De Estrés Emocional Enfermedad De Ansiedad  Vector PNG ,dibujos Establecer, Ansiedad, Enfermedad PNG y Vector para  Descargar Gratis | Pngtree">
            <a:extLst>
              <a:ext uri="{FF2B5EF4-FFF2-40B4-BE49-F238E27FC236}">
                <a16:creationId xmlns:a16="http://schemas.microsoft.com/office/drawing/2014/main" id="{82FCDC85-53DE-447C-9FF3-A355CAE8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132" y="2935123"/>
            <a:ext cx="1905560" cy="208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85CAD-D2AA-42EF-4FF5-ADBC7711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b="1" noProof="0">
                <a:solidFill>
                  <a:srgbClr val="184840"/>
                </a:solidFill>
                <a:latin typeface="Calibri Regular"/>
                <a:cs typeface="Calibri Light"/>
              </a:rPr>
              <a:t>Signos y síntomas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469A1D9-4F76-D260-EE99-4B8D48C61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55628"/>
              </p:ext>
            </p:extLst>
          </p:nvPr>
        </p:nvGraphicFramePr>
        <p:xfrm>
          <a:off x="565150" y="1790700"/>
          <a:ext cx="11061700" cy="384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450">
                  <a:extLst>
                    <a:ext uri="{9D8B030D-6E8A-4147-A177-3AD203B41FA5}">
                      <a16:colId xmlns:a16="http://schemas.microsoft.com/office/drawing/2014/main" val="4201742076"/>
                    </a:ext>
                  </a:extLst>
                </a:gridCol>
                <a:gridCol w="7588250">
                  <a:extLst>
                    <a:ext uri="{9D8B030D-6E8A-4147-A177-3AD203B41FA5}">
                      <a16:colId xmlns:a16="http://schemas.microsoft.com/office/drawing/2014/main" val="2995759964"/>
                    </a:ext>
                  </a:extLst>
                </a:gridCol>
              </a:tblGrid>
              <a:tr h="505742">
                <a:tc>
                  <a:txBody>
                    <a:bodyPr/>
                    <a:lstStyle/>
                    <a:p>
                      <a:pPr algn="ctr"/>
                      <a:r>
                        <a:rPr lang="es-PE" sz="2000" noProof="0">
                          <a:solidFill>
                            <a:schemeClr val="bg1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>
                    <a:solidFill>
                      <a:srgbClr val="184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noProof="0">
                          <a:solidFill>
                            <a:schemeClr val="bg1"/>
                          </a:solidFill>
                          <a:latin typeface="+mn-lt"/>
                        </a:rPr>
                        <a:t>SEÑALES DE ALERTA</a:t>
                      </a:r>
                    </a:p>
                  </a:txBody>
                  <a:tcPr>
                    <a:solidFill>
                      <a:srgbClr val="184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487957"/>
                  </a:ext>
                </a:extLst>
              </a:tr>
              <a:tr h="3342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spc="-4" noProof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Psicológicos </a:t>
                      </a:r>
                    </a:p>
                    <a:p>
                      <a:pPr algn="ctr"/>
                      <a:endParaRPr lang="es-PE" b="1" noProof="0">
                        <a:solidFill>
                          <a:srgbClr val="184840"/>
                        </a:solidFill>
                        <a:latin typeface="+mn-lt"/>
                        <a:ea typeface="Inter" panose="020B060402020202020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Preocupación,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Nerviosismo constante y agitación,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Sentimientos de estar abrumado,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Dificultad para relajarse,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Pesimismo o pensamientos catastrofistas,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Sensación de pérdida de control,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</a:rPr>
                        <a:t>Problemas de concentración y memoria,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</a:rPr>
                        <a:t>Dificultad para tomar decisiones.</a:t>
                      </a:r>
                      <a:endParaRPr lang="es-PE" sz="1400" spc="-4" noProof="0" dirty="0">
                        <a:solidFill>
                          <a:srgbClr val="141414">
                            <a:alpha val="100000"/>
                          </a:srgbClr>
                        </a:solidFill>
                        <a:latin typeface="+mn-lt"/>
                        <a:ea typeface="Inter" panose="020B060402020202020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31754"/>
                  </a:ext>
                </a:extLst>
              </a:tr>
            </a:tbl>
          </a:graphicData>
        </a:graphic>
      </p:graphicFrame>
      <p:pic>
        <p:nvPicPr>
          <p:cNvPr id="4098" name="Picture 2" descr="Psicología soledad miedo y problemas de salud mental concepto Cambios de  humor SPM síntomas ansiedad o ataque de pánico Ilustración vectorial |  Vector Premium">
            <a:extLst>
              <a:ext uri="{FF2B5EF4-FFF2-40B4-BE49-F238E27FC236}">
                <a16:creationId xmlns:a16="http://schemas.microsoft.com/office/drawing/2014/main" id="{E67C24CB-3E90-4855-B483-D8D1D09DB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5240" y1="56835" x2="39297" y2="54436"/>
                        <a14:foregroundMark x1="39297" y1="54436" x2="39617" y2="54197"/>
                        <a14:foregroundMark x1="23163" y1="57554" x2="24601" y2="53717"/>
                        <a14:foregroundMark x1="36422" y1="79137" x2="40256" y2="82254"/>
                        <a14:foregroundMark x1="38658" y1="84412" x2="38658" y2="84412"/>
                        <a14:foregroundMark x1="42013" y1="85612" x2="42013" y2="85612"/>
                        <a14:foregroundMark x1="35304" y1="82734" x2="41853" y2="86091"/>
                        <a14:foregroundMark x1="70767" y1="68345" x2="75719" y2="68106"/>
                        <a14:foregroundMark x1="40415" y1="81295" x2="43770" y2="85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84" y="2598791"/>
            <a:ext cx="3958478" cy="263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0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85CAD-D2AA-42EF-4FF5-ADBC7711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b="1" noProof="0">
                <a:solidFill>
                  <a:srgbClr val="184840"/>
                </a:solidFill>
                <a:latin typeface="Calibri Regular"/>
                <a:cs typeface="Calibri Light"/>
              </a:rPr>
              <a:t>Signos y síntomas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469A1D9-4F76-D260-EE99-4B8D48C61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06198"/>
              </p:ext>
            </p:extLst>
          </p:nvPr>
        </p:nvGraphicFramePr>
        <p:xfrm>
          <a:off x="565150" y="1790699"/>
          <a:ext cx="11061700" cy="452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450">
                  <a:extLst>
                    <a:ext uri="{9D8B030D-6E8A-4147-A177-3AD203B41FA5}">
                      <a16:colId xmlns:a16="http://schemas.microsoft.com/office/drawing/2014/main" val="4201742076"/>
                    </a:ext>
                  </a:extLst>
                </a:gridCol>
                <a:gridCol w="7588250">
                  <a:extLst>
                    <a:ext uri="{9D8B030D-6E8A-4147-A177-3AD203B41FA5}">
                      <a16:colId xmlns:a16="http://schemas.microsoft.com/office/drawing/2014/main" val="2995759964"/>
                    </a:ext>
                  </a:extLst>
                </a:gridCol>
              </a:tblGrid>
              <a:tr h="444969">
                <a:tc>
                  <a:txBody>
                    <a:bodyPr/>
                    <a:lstStyle/>
                    <a:p>
                      <a:pPr algn="ctr"/>
                      <a:r>
                        <a:rPr lang="es-PE" sz="2000" noProof="0">
                          <a:solidFill>
                            <a:schemeClr val="bg1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>
                    <a:solidFill>
                      <a:srgbClr val="1848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noProof="0">
                          <a:solidFill>
                            <a:schemeClr val="bg1"/>
                          </a:solidFill>
                          <a:latin typeface="+mn-lt"/>
                        </a:rPr>
                        <a:t>SEÑALES DE ALERTA</a:t>
                      </a:r>
                    </a:p>
                  </a:txBody>
                  <a:tcPr>
                    <a:solidFill>
                      <a:srgbClr val="184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487957"/>
                  </a:ext>
                </a:extLst>
              </a:tr>
              <a:tr h="2221924">
                <a:tc>
                  <a:txBody>
                    <a:bodyPr/>
                    <a:lstStyle/>
                    <a:p>
                      <a:pPr algn="ctr">
                        <a:lnSpc>
                          <a:spcPts val="2808"/>
                        </a:lnSpc>
                      </a:pPr>
                      <a:r>
                        <a:rPr lang="es-PE" sz="1800" b="1" spc="-4" noProof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Conductuales </a:t>
                      </a:r>
                    </a:p>
                    <a:p>
                      <a:pPr algn="ctr"/>
                      <a:endParaRPr lang="es-PE" b="1" noProof="0">
                        <a:solidFill>
                          <a:srgbClr val="184840"/>
                        </a:solidFill>
                        <a:latin typeface="+mn-lt"/>
                        <a:ea typeface="Inter" panose="020B060402020202020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Cambios en el apetito (comer demasiado o muy poco),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Procrastinación o evitación de responsabilidades,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Aumento del consumo de alcohol, tabaco u otras sustancias,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Nerviosismo (morderse las uñas, movimientos repetitivos),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Retraimiento social,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Disminución de la productividad.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1997"/>
                  </a:ext>
                </a:extLst>
              </a:tr>
              <a:tr h="1862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b="1" spc="-4" noProof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Emocionales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Irritabilidad o impaciencia,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Cambios de humor repentinos,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Sensación de soledad o aislamiento,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Sentirse desbordado emocionalmente,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PE" sz="1400" spc="-4" noProof="0" dirty="0">
                          <a:solidFill>
                            <a:srgbClr val="141414">
                              <a:alpha val="100000"/>
                            </a:srgbClr>
                          </a:solidFill>
                          <a:latin typeface="+mn-lt"/>
                          <a:ea typeface="Inter" panose="020B0604020202020204" charset="0"/>
                        </a:rPr>
                        <a:t>Incapacidad para disfrutar actividades previamente placenteras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89742"/>
                  </a:ext>
                </a:extLst>
              </a:tr>
            </a:tbl>
          </a:graphicData>
        </a:graphic>
      </p:graphicFrame>
      <p:pic>
        <p:nvPicPr>
          <p:cNvPr id="5122" name="Picture 2" descr="icono de color de fiebre del trabajo. estrés laboral. falta de tiempo.  trabajo excesivo. síntomas de estrés conductual. ilustración vectorial  aislada 4460492 Vector en Vecteezy">
            <a:extLst>
              <a:ext uri="{FF2B5EF4-FFF2-40B4-BE49-F238E27FC236}">
                <a16:creationId xmlns:a16="http://schemas.microsoft.com/office/drawing/2014/main" id="{5E8A0CC6-8B2C-4947-9E65-EB196C05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48" y="2317376"/>
            <a:ext cx="1725706" cy="17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69.900+ Estres Ilustraciones de Stock, gráficos vectoriales libres de  derechos y clip art - iStock | Ansiedad, Aliviar estres, Depresion">
            <a:extLst>
              <a:ext uri="{FF2B5EF4-FFF2-40B4-BE49-F238E27FC236}">
                <a16:creationId xmlns:a16="http://schemas.microsoft.com/office/drawing/2014/main" id="{FE86D669-F1D6-4DFC-93DB-238AFC03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48" y="4569759"/>
            <a:ext cx="1725706" cy="17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24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CD1DA57B504F41803F2E6469EBCB37" ma:contentTypeVersion="7" ma:contentTypeDescription="Crear nuevo documento." ma:contentTypeScope="" ma:versionID="5d58b38f73c9ae1d59ed3452197d1f8b">
  <xsd:schema xmlns:xsd="http://www.w3.org/2001/XMLSchema" xmlns:xs="http://www.w3.org/2001/XMLSchema" xmlns:p="http://schemas.microsoft.com/office/2006/metadata/properties" xmlns:ns2="55316682-48ee-4b03-863f-ea959d735a6b" targetNamespace="http://schemas.microsoft.com/office/2006/metadata/properties" ma:root="true" ma:fieldsID="878b317d147d89939ecd3615fb20d243" ns2:_="">
    <xsd:import namespace="55316682-48ee-4b03-863f-ea959d735a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16682-48ee-4b03-863f-ea959d735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2B6423-5975-4D5A-8632-93E8EE76F7DD}"/>
</file>

<file path=customXml/itemProps2.xml><?xml version="1.0" encoding="utf-8"?>
<ds:datastoreItem xmlns:ds="http://schemas.openxmlformats.org/officeDocument/2006/customXml" ds:itemID="{3F099B03-DC56-481C-BB52-A829684380EA}">
  <ds:schemaRefs>
    <ds:schemaRef ds:uri="2dbee996-af7e-4729-ad8e-74503f7a423a"/>
    <ds:schemaRef ds:uri="5e8e5fdb-0310-4934-a651-bb14159bc3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AB2060-F25F-46D5-8E71-FD69A70F09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904</Words>
  <Application>Microsoft Office PowerPoint</Application>
  <PresentationFormat>Panorámica</PresentationFormat>
  <Paragraphs>125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Calibri Regular</vt:lpstr>
      <vt:lpstr>Inter</vt:lpstr>
      <vt:lpstr>Inter SemiBold</vt:lpstr>
      <vt:lpstr>Tema de Office</vt:lpstr>
      <vt:lpstr>ESTRATEGIAS DE AFRONTAMIENTO EN SITUACIONES DE ESTRÉS</vt:lpstr>
      <vt:lpstr>Sin decir estrés ¿Cómo te sentirías?</vt:lpstr>
      <vt:lpstr>Presentación de PowerPoint</vt:lpstr>
      <vt:lpstr>¿Qué es el estrés?</vt:lpstr>
      <vt:lpstr>Tipos de estrés (según duración)</vt:lpstr>
      <vt:lpstr>Tipos de estrés (según impacto)</vt:lpstr>
      <vt:lpstr>Signos y síntomas </vt:lpstr>
      <vt:lpstr>Signos y síntomas </vt:lpstr>
      <vt:lpstr>Signos y síntomas </vt:lpstr>
      <vt:lpstr>Causas comunes </vt:lpstr>
      <vt:lpstr>El ciclo del estrés </vt:lpstr>
      <vt:lpstr>Presentación de PowerPoint</vt:lpstr>
      <vt:lpstr>Estrategias de afrontamiento</vt:lpstr>
      <vt:lpstr>Estrategia 1: Enfrentando el estrés </vt:lpstr>
      <vt:lpstr>Actividad de respiración lenta</vt:lpstr>
      <vt:lpstr>Beneficios de la técnica de respiración</vt:lpstr>
      <vt:lpstr>Estrategia 2: Relajación progresiva </vt:lpstr>
      <vt:lpstr>Estrategia 3: Enfrentando el estrés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XXXXXX XXXXXXXXXX</dc:title>
  <dc:creator>Microsoft Office User</dc:creator>
  <cp:lastModifiedBy>Herlinda Mamani Jumpa</cp:lastModifiedBy>
  <cp:revision>15</cp:revision>
  <dcterms:created xsi:type="dcterms:W3CDTF">2019-09-19T20:02:04Z</dcterms:created>
  <dcterms:modified xsi:type="dcterms:W3CDTF">2025-05-13T14:57:58Z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0x010100FDCD1DA57B504F41803F2E6469EBCB37</vt:lpwstr>
  </property>
  <property fmtid="{D5CDD505-2E9C-101B-9397-08002B2CF9AE}" pid="3" name="MediaServiceImageTags">
    <vt:lpwstr/>
  </property>
</Properties>
</file>